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6" r:id="rId2"/>
    <p:sldId id="295" r:id="rId3"/>
    <p:sldId id="307" r:id="rId4"/>
    <p:sldId id="287" r:id="rId5"/>
    <p:sldId id="257" r:id="rId6"/>
    <p:sldId id="260" r:id="rId7"/>
    <p:sldId id="261" r:id="rId8"/>
    <p:sldId id="262" r:id="rId9"/>
    <p:sldId id="263" r:id="rId10"/>
    <p:sldId id="288" r:id="rId11"/>
    <p:sldId id="264" r:id="rId12"/>
    <p:sldId id="267" r:id="rId13"/>
    <p:sldId id="265" r:id="rId14"/>
    <p:sldId id="266" r:id="rId15"/>
    <p:sldId id="303" r:id="rId16"/>
    <p:sldId id="304" r:id="rId17"/>
    <p:sldId id="305" r:id="rId18"/>
    <p:sldId id="306" r:id="rId19"/>
    <p:sldId id="289" r:id="rId20"/>
    <p:sldId id="269" r:id="rId21"/>
    <p:sldId id="271" r:id="rId22"/>
    <p:sldId id="272" r:id="rId23"/>
    <p:sldId id="270" r:id="rId24"/>
    <p:sldId id="308" r:id="rId25"/>
    <p:sldId id="309" r:id="rId26"/>
    <p:sldId id="310" r:id="rId27"/>
    <p:sldId id="311" r:id="rId28"/>
    <p:sldId id="323" r:id="rId29"/>
    <p:sldId id="324" r:id="rId30"/>
    <p:sldId id="325" r:id="rId31"/>
    <p:sldId id="326" r:id="rId32"/>
    <p:sldId id="327" r:id="rId33"/>
    <p:sldId id="290" r:id="rId34"/>
    <p:sldId id="274" r:id="rId35"/>
    <p:sldId id="276" r:id="rId36"/>
    <p:sldId id="275" r:id="rId37"/>
    <p:sldId id="337" r:id="rId38"/>
    <p:sldId id="338" r:id="rId39"/>
    <p:sldId id="339" r:id="rId40"/>
    <p:sldId id="340" r:id="rId41"/>
    <p:sldId id="348" r:id="rId42"/>
    <p:sldId id="349" r:id="rId43"/>
    <p:sldId id="350" r:id="rId44"/>
    <p:sldId id="366" r:id="rId45"/>
    <p:sldId id="367" r:id="rId46"/>
    <p:sldId id="368" r:id="rId47"/>
    <p:sldId id="369" r:id="rId48"/>
    <p:sldId id="370" r:id="rId49"/>
    <p:sldId id="371" r:id="rId50"/>
    <p:sldId id="372" r:id="rId51"/>
    <p:sldId id="373" r:id="rId52"/>
    <p:sldId id="375" r:id="rId53"/>
    <p:sldId id="374" r:id="rId54"/>
    <p:sldId id="291" r:id="rId55"/>
    <p:sldId id="278" r:id="rId56"/>
    <p:sldId id="279" r:id="rId57"/>
    <p:sldId id="280" r:id="rId58"/>
    <p:sldId id="312" r:id="rId59"/>
    <p:sldId id="313" r:id="rId60"/>
    <p:sldId id="314" r:id="rId61"/>
    <p:sldId id="315" r:id="rId62"/>
    <p:sldId id="316" r:id="rId63"/>
    <p:sldId id="317" r:id="rId64"/>
    <p:sldId id="293" r:id="rId65"/>
    <p:sldId id="286" r:id="rId66"/>
    <p:sldId id="296" r:id="rId67"/>
    <p:sldId id="294" r:id="rId68"/>
    <p:sldId id="297" r:id="rId69"/>
    <p:sldId id="328" r:id="rId70"/>
    <p:sldId id="329" r:id="rId71"/>
    <p:sldId id="330" r:id="rId72"/>
    <p:sldId id="331" r:id="rId73"/>
    <p:sldId id="332" r:id="rId74"/>
    <p:sldId id="333" r:id="rId75"/>
    <p:sldId id="341" r:id="rId76"/>
    <p:sldId id="342" r:id="rId77"/>
    <p:sldId id="343" r:id="rId78"/>
    <p:sldId id="344" r:id="rId79"/>
    <p:sldId id="351" r:id="rId80"/>
    <p:sldId id="352" r:id="rId81"/>
    <p:sldId id="353" r:id="rId82"/>
    <p:sldId id="358" r:id="rId83"/>
    <p:sldId id="354" r:id="rId84"/>
    <p:sldId id="359" r:id="rId85"/>
    <p:sldId id="355" r:id="rId86"/>
    <p:sldId id="356" r:id="rId87"/>
    <p:sldId id="357" r:id="rId88"/>
    <p:sldId id="376" r:id="rId89"/>
    <p:sldId id="377" r:id="rId90"/>
    <p:sldId id="378" r:id="rId91"/>
    <p:sldId id="379" r:id="rId92"/>
    <p:sldId id="380" r:id="rId93"/>
    <p:sldId id="381" r:id="rId94"/>
    <p:sldId id="382" r:id="rId95"/>
    <p:sldId id="383" r:id="rId96"/>
    <p:sldId id="386" r:id="rId97"/>
    <p:sldId id="384" r:id="rId98"/>
    <p:sldId id="385" r:id="rId99"/>
    <p:sldId id="318" r:id="rId100"/>
    <p:sldId id="319" r:id="rId101"/>
    <p:sldId id="320" r:id="rId102"/>
    <p:sldId id="321" r:id="rId103"/>
    <p:sldId id="322" r:id="rId104"/>
    <p:sldId id="334" r:id="rId105"/>
    <p:sldId id="335" r:id="rId106"/>
    <p:sldId id="336" r:id="rId107"/>
    <p:sldId id="292" r:id="rId108"/>
    <p:sldId id="282" r:id="rId109"/>
    <p:sldId id="284" r:id="rId110"/>
    <p:sldId id="283" r:id="rId111"/>
    <p:sldId id="285" r:id="rId112"/>
    <p:sldId id="345" r:id="rId113"/>
    <p:sldId id="346" r:id="rId114"/>
    <p:sldId id="347" r:id="rId115"/>
    <p:sldId id="360" r:id="rId116"/>
    <p:sldId id="361" r:id="rId117"/>
    <p:sldId id="362" r:id="rId118"/>
    <p:sldId id="364" r:id="rId119"/>
    <p:sldId id="363" r:id="rId120"/>
    <p:sldId id="365" r:id="rId121"/>
    <p:sldId id="298" r:id="rId122"/>
    <p:sldId id="299" r:id="rId123"/>
    <p:sldId id="300" r:id="rId124"/>
    <p:sldId id="301" r:id="rId125"/>
    <p:sldId id="302" r:id="rId126"/>
    <p:sldId id="387" r:id="rId127"/>
    <p:sldId id="388" r:id="rId128"/>
    <p:sldId id="389"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4" autoAdjust="0"/>
    <p:restoredTop sz="94660"/>
  </p:normalViewPr>
  <p:slideViewPr>
    <p:cSldViewPr>
      <p:cViewPr varScale="1">
        <p:scale>
          <a:sx n="90" d="100"/>
          <a:sy n="90" d="100"/>
        </p:scale>
        <p:origin x="-108" y="-378"/>
      </p:cViewPr>
      <p:guideLst>
        <p:guide orient="horz" pos="2160"/>
        <p:guide pos="2880"/>
      </p:guideLst>
    </p:cSldViewPr>
  </p:slideViewPr>
  <p:notesTextViewPr>
    <p:cViewPr>
      <p:scale>
        <a:sx n="100" d="100"/>
        <a:sy n="100" d="100"/>
      </p:scale>
      <p:origin x="24" y="9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Column1</c:v>
                </c:pt>
              </c:strCache>
            </c:strRef>
          </c:tx>
          <c:marker>
            <c:symbol val="none"/>
          </c:marker>
          <c:cat>
            <c:strRef>
              <c:f>Sheet1!$A$2:$A$5</c:f>
              <c:strCache>
                <c:ptCount val="4"/>
                <c:pt idx="0">
                  <c:v>Hot with Stir</c:v>
                </c:pt>
                <c:pt idx="1">
                  <c:v>Hot no Stir</c:v>
                </c:pt>
                <c:pt idx="2">
                  <c:v>Cold with Stir</c:v>
                </c:pt>
                <c:pt idx="3">
                  <c:v>Cold no Stir</c:v>
                </c:pt>
              </c:strCache>
            </c:strRef>
          </c:cat>
          <c:val>
            <c:numRef>
              <c:f>Sheet1!$B$2:$B$5</c:f>
              <c:numCache>
                <c:formatCode>General</c:formatCode>
                <c:ptCount val="4"/>
                <c:pt idx="0">
                  <c:v>15</c:v>
                </c:pt>
                <c:pt idx="1">
                  <c:v>25</c:v>
                </c:pt>
                <c:pt idx="2">
                  <c:v>40</c:v>
                </c:pt>
                <c:pt idx="3">
                  <c:v>90</c:v>
                </c:pt>
              </c:numCache>
            </c:numRef>
          </c:val>
        </c:ser>
        <c:marker val="1"/>
        <c:axId val="177436160"/>
        <c:axId val="177437696"/>
      </c:lineChart>
      <c:catAx>
        <c:axId val="177436160"/>
        <c:scaling>
          <c:orientation val="minMax"/>
        </c:scaling>
        <c:axPos val="b"/>
        <c:tickLblPos val="nextTo"/>
        <c:crossAx val="177437696"/>
        <c:crosses val="autoZero"/>
        <c:auto val="1"/>
        <c:lblAlgn val="ctr"/>
        <c:lblOffset val="100"/>
      </c:catAx>
      <c:valAx>
        <c:axId val="177437696"/>
        <c:scaling>
          <c:orientation val="minMax"/>
        </c:scaling>
        <c:axPos val="l"/>
        <c:majorGridlines/>
        <c:title>
          <c:tx>
            <c:rich>
              <a:bodyPr rot="-5400000" vert="horz"/>
              <a:lstStyle/>
              <a:p>
                <a:pPr>
                  <a:defRPr/>
                </a:pPr>
                <a:r>
                  <a:rPr lang="en-US" dirty="0" smtClean="0"/>
                  <a:t>Time (sec)</a:t>
                </a:r>
                <a:endParaRPr lang="en-US" dirty="0"/>
              </a:p>
            </c:rich>
          </c:tx>
          <c:layout/>
        </c:title>
        <c:numFmt formatCode="General" sourceLinked="1"/>
        <c:tickLblPos val="nextTo"/>
        <c:crossAx val="177436160"/>
        <c:crosses val="autoZero"/>
        <c:crossBetween val="between"/>
      </c:valAx>
      <c:spPr>
        <a:solidFill>
          <a:schemeClr val="bg1">
            <a:lumMod val="85000"/>
          </a:schemeClr>
        </a:solidFill>
      </c:spPr>
    </c:plotArea>
    <c:plotVisOnly val="1"/>
  </c:chart>
  <c:spPr>
    <a:solidFill>
      <a:schemeClr val="bg1"/>
    </a:solid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cat>
            <c:strRef>
              <c:f>Sheet1!$A$2:$A$5</c:f>
              <c:strCache>
                <c:ptCount val="4"/>
                <c:pt idx="0">
                  <c:v>Hot with Stir</c:v>
                </c:pt>
                <c:pt idx="1">
                  <c:v>Hot no Stir</c:v>
                </c:pt>
                <c:pt idx="2">
                  <c:v>Cold with Stir</c:v>
                </c:pt>
                <c:pt idx="3">
                  <c:v>Cold no Stir</c:v>
                </c:pt>
              </c:strCache>
            </c:strRef>
          </c:cat>
          <c:val>
            <c:numRef>
              <c:f>Sheet1!$B$2:$B$5</c:f>
              <c:numCache>
                <c:formatCode>General</c:formatCode>
                <c:ptCount val="4"/>
                <c:pt idx="0">
                  <c:v>15</c:v>
                </c:pt>
                <c:pt idx="1">
                  <c:v>25</c:v>
                </c:pt>
                <c:pt idx="2">
                  <c:v>40</c:v>
                </c:pt>
                <c:pt idx="3">
                  <c:v>90</c:v>
                </c:pt>
              </c:numCache>
            </c:numRef>
          </c:val>
        </c:ser>
        <c:axId val="177453312"/>
        <c:axId val="177455104"/>
      </c:barChart>
      <c:catAx>
        <c:axId val="177453312"/>
        <c:scaling>
          <c:orientation val="minMax"/>
        </c:scaling>
        <c:axPos val="b"/>
        <c:tickLblPos val="nextTo"/>
        <c:crossAx val="177455104"/>
        <c:crosses val="autoZero"/>
        <c:auto val="1"/>
        <c:lblAlgn val="ctr"/>
        <c:lblOffset val="100"/>
      </c:catAx>
      <c:valAx>
        <c:axId val="177455104"/>
        <c:scaling>
          <c:orientation val="minMax"/>
        </c:scaling>
        <c:axPos val="l"/>
        <c:majorGridlines/>
        <c:title>
          <c:tx>
            <c:rich>
              <a:bodyPr rot="-5400000" vert="horz"/>
              <a:lstStyle/>
              <a:p>
                <a:pPr>
                  <a:defRPr/>
                </a:pPr>
                <a:r>
                  <a:rPr lang="en-US" dirty="0" smtClean="0"/>
                  <a:t>Time (sec)</a:t>
                </a:r>
                <a:endParaRPr lang="en-US" dirty="0"/>
              </a:p>
            </c:rich>
          </c:tx>
          <c:layout/>
        </c:title>
        <c:numFmt formatCode="General" sourceLinked="1"/>
        <c:tickLblPos val="nextTo"/>
        <c:crossAx val="177453312"/>
        <c:crosses val="autoZero"/>
        <c:crossBetween val="between"/>
      </c:valAx>
      <c:spPr>
        <a:solidFill>
          <a:schemeClr val="bg1">
            <a:lumMod val="85000"/>
          </a:schemeClr>
        </a:solidFill>
      </c:spPr>
    </c:plotArea>
    <c:plotVisOnly val="1"/>
  </c:chart>
  <c:spPr>
    <a:solidFill>
      <a:schemeClr val="bg1"/>
    </a:solidFill>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Emily’s Experiment</a:t>
            </a:r>
            <a:endParaRPr lang="en-US" dirty="0"/>
          </a:p>
        </c:rich>
      </c:tx>
      <c:layout/>
    </c:title>
    <c:plotArea>
      <c:layout/>
      <c:barChart>
        <c:barDir val="col"/>
        <c:grouping val="clustered"/>
        <c:ser>
          <c:idx val="0"/>
          <c:order val="0"/>
          <c:tx>
            <c:strRef>
              <c:f>Sheet1!$B$1</c:f>
              <c:strCache>
                <c:ptCount val="1"/>
                <c:pt idx="0">
                  <c:v>Plant 1</c:v>
                </c:pt>
              </c:strCache>
            </c:strRef>
          </c:tx>
          <c:cat>
            <c:strRef>
              <c:f>Sheet1!$A$2:$A$5</c:f>
              <c:strCache>
                <c:ptCount val="4"/>
                <c:pt idx="0">
                  <c:v>No fertilizer</c:v>
                </c:pt>
                <c:pt idx="1">
                  <c:v>Fertilizer A</c:v>
                </c:pt>
                <c:pt idx="2">
                  <c:v>Fertilizer B</c:v>
                </c:pt>
                <c:pt idx="3">
                  <c:v>Fertilizer C</c:v>
                </c:pt>
              </c:strCache>
            </c:strRef>
          </c:cat>
          <c:val>
            <c:numRef>
              <c:f>Sheet1!$B$2:$B$5</c:f>
              <c:numCache>
                <c:formatCode>General</c:formatCode>
                <c:ptCount val="4"/>
                <c:pt idx="0">
                  <c:v>2</c:v>
                </c:pt>
                <c:pt idx="1">
                  <c:v>2.5</c:v>
                </c:pt>
                <c:pt idx="2">
                  <c:v>4.5</c:v>
                </c:pt>
                <c:pt idx="3">
                  <c:v>3.6</c:v>
                </c:pt>
              </c:numCache>
            </c:numRef>
          </c:val>
        </c:ser>
        <c:ser>
          <c:idx val="1"/>
          <c:order val="1"/>
          <c:tx>
            <c:strRef>
              <c:f>Sheet1!$C$1</c:f>
              <c:strCache>
                <c:ptCount val="1"/>
                <c:pt idx="0">
                  <c:v>Plant 2</c:v>
                </c:pt>
              </c:strCache>
            </c:strRef>
          </c:tx>
          <c:cat>
            <c:strRef>
              <c:f>Sheet1!$A$2:$A$5</c:f>
              <c:strCache>
                <c:ptCount val="4"/>
                <c:pt idx="0">
                  <c:v>No fertilizer</c:v>
                </c:pt>
                <c:pt idx="1">
                  <c:v>Fertilizer A</c:v>
                </c:pt>
                <c:pt idx="2">
                  <c:v>Fertilizer B</c:v>
                </c:pt>
                <c:pt idx="3">
                  <c:v>Fertilizer C</c:v>
                </c:pt>
              </c:strCache>
            </c:strRef>
          </c:cat>
          <c:val>
            <c:numRef>
              <c:f>Sheet1!$C$2:$C$5</c:f>
              <c:numCache>
                <c:formatCode>General</c:formatCode>
                <c:ptCount val="4"/>
                <c:pt idx="0">
                  <c:v>2.4</c:v>
                </c:pt>
                <c:pt idx="1">
                  <c:v>2.6</c:v>
                </c:pt>
                <c:pt idx="2">
                  <c:v>3.6</c:v>
                </c:pt>
                <c:pt idx="3">
                  <c:v>2.8</c:v>
                </c:pt>
              </c:numCache>
            </c:numRef>
          </c:val>
        </c:ser>
        <c:ser>
          <c:idx val="2"/>
          <c:order val="2"/>
          <c:tx>
            <c:strRef>
              <c:f>Sheet1!$D$1</c:f>
              <c:strCache>
                <c:ptCount val="1"/>
                <c:pt idx="0">
                  <c:v>Plant 3</c:v>
                </c:pt>
              </c:strCache>
            </c:strRef>
          </c:tx>
          <c:cat>
            <c:strRef>
              <c:f>Sheet1!$A$2:$A$5</c:f>
              <c:strCache>
                <c:ptCount val="4"/>
                <c:pt idx="0">
                  <c:v>No fertilizer</c:v>
                </c:pt>
                <c:pt idx="1">
                  <c:v>Fertilizer A</c:v>
                </c:pt>
                <c:pt idx="2">
                  <c:v>Fertilizer B</c:v>
                </c:pt>
                <c:pt idx="3">
                  <c:v>Fertilizer C</c:v>
                </c:pt>
              </c:strCache>
            </c:strRef>
          </c:cat>
          <c:val>
            <c:numRef>
              <c:f>Sheet1!$D$2:$D$5</c:f>
              <c:numCache>
                <c:formatCode>General</c:formatCode>
                <c:ptCount val="4"/>
                <c:pt idx="0">
                  <c:v>2.2000000000000002</c:v>
                </c:pt>
                <c:pt idx="1">
                  <c:v>2.5</c:v>
                </c:pt>
                <c:pt idx="2">
                  <c:v>4.2</c:v>
                </c:pt>
                <c:pt idx="3">
                  <c:v>3</c:v>
                </c:pt>
              </c:numCache>
            </c:numRef>
          </c:val>
        </c:ser>
        <c:axId val="226069888"/>
        <c:axId val="226747904"/>
      </c:barChart>
      <c:catAx>
        <c:axId val="226069888"/>
        <c:scaling>
          <c:orientation val="minMax"/>
        </c:scaling>
        <c:axPos val="b"/>
        <c:tickLblPos val="nextTo"/>
        <c:crossAx val="226747904"/>
        <c:crosses val="autoZero"/>
        <c:auto val="1"/>
        <c:lblAlgn val="ctr"/>
        <c:lblOffset val="100"/>
      </c:catAx>
      <c:valAx>
        <c:axId val="226747904"/>
        <c:scaling>
          <c:orientation val="minMax"/>
        </c:scaling>
        <c:axPos val="l"/>
        <c:majorGridlines/>
        <c:title>
          <c:tx>
            <c:rich>
              <a:bodyPr rot="-5400000" vert="horz"/>
              <a:lstStyle/>
              <a:p>
                <a:pPr>
                  <a:defRPr/>
                </a:pPr>
                <a:r>
                  <a:rPr lang="en-US" dirty="0" smtClean="0"/>
                  <a:t>Height</a:t>
                </a:r>
                <a:r>
                  <a:rPr lang="en-US" baseline="0" dirty="0" smtClean="0"/>
                  <a:t> (cm) after 2 Weeks</a:t>
                </a:r>
                <a:endParaRPr lang="en-US" dirty="0"/>
              </a:p>
            </c:rich>
          </c:tx>
          <c:layout/>
        </c:title>
        <c:numFmt formatCode="General" sourceLinked="1"/>
        <c:tickLblPos val="nextTo"/>
        <c:crossAx val="226069888"/>
        <c:crosses val="autoZero"/>
        <c:crossBetween val="between"/>
      </c:valAx>
    </c:plotArea>
    <c:legend>
      <c:legendPos val="r"/>
      <c:layout/>
    </c:legend>
    <c:plotVisOnly val="1"/>
  </c:chart>
  <c:spPr>
    <a:solidFill>
      <a:schemeClr val="bg1"/>
    </a:solidFill>
  </c:spPr>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David’s Experiment</a:t>
            </a:r>
            <a:endParaRPr lang="en-US" dirty="0"/>
          </a:p>
        </c:rich>
      </c:tx>
      <c:layout/>
    </c:title>
    <c:plotArea>
      <c:layout/>
      <c:barChart>
        <c:barDir val="col"/>
        <c:grouping val="clustered"/>
        <c:ser>
          <c:idx val="0"/>
          <c:order val="0"/>
          <c:tx>
            <c:strRef>
              <c:f>Sheet1!$B$1</c:f>
              <c:strCache>
                <c:ptCount val="1"/>
                <c:pt idx="0">
                  <c:v>Plant 1</c:v>
                </c:pt>
              </c:strCache>
            </c:strRef>
          </c:tx>
          <c:cat>
            <c:strRef>
              <c:f>Sheet1!$A$2:$A$5</c:f>
              <c:strCache>
                <c:ptCount val="4"/>
                <c:pt idx="0">
                  <c:v>No fertilizer</c:v>
                </c:pt>
                <c:pt idx="1">
                  <c:v>Fertilizer A</c:v>
                </c:pt>
                <c:pt idx="2">
                  <c:v>Fertilizer B</c:v>
                </c:pt>
                <c:pt idx="3">
                  <c:v>Fertilizer C</c:v>
                </c:pt>
              </c:strCache>
            </c:strRef>
          </c:cat>
          <c:val>
            <c:numRef>
              <c:f>Sheet1!$B$2:$B$5</c:f>
              <c:numCache>
                <c:formatCode>General</c:formatCode>
                <c:ptCount val="4"/>
                <c:pt idx="0">
                  <c:v>2</c:v>
                </c:pt>
                <c:pt idx="1">
                  <c:v>2.5</c:v>
                </c:pt>
                <c:pt idx="2">
                  <c:v>4.5</c:v>
                </c:pt>
                <c:pt idx="3">
                  <c:v>3.6</c:v>
                </c:pt>
              </c:numCache>
            </c:numRef>
          </c:val>
        </c:ser>
        <c:axId val="226694656"/>
        <c:axId val="226696192"/>
      </c:barChart>
      <c:catAx>
        <c:axId val="226694656"/>
        <c:scaling>
          <c:orientation val="minMax"/>
        </c:scaling>
        <c:axPos val="b"/>
        <c:tickLblPos val="nextTo"/>
        <c:crossAx val="226696192"/>
        <c:crosses val="autoZero"/>
        <c:auto val="1"/>
        <c:lblAlgn val="ctr"/>
        <c:lblOffset val="100"/>
      </c:catAx>
      <c:valAx>
        <c:axId val="226696192"/>
        <c:scaling>
          <c:orientation val="minMax"/>
        </c:scaling>
        <c:axPos val="l"/>
        <c:majorGridlines/>
        <c:title>
          <c:tx>
            <c:rich>
              <a:bodyPr rot="-5400000" vert="horz"/>
              <a:lstStyle/>
              <a:p>
                <a:pPr>
                  <a:defRPr/>
                </a:pPr>
                <a:r>
                  <a:rPr lang="en-US" dirty="0" smtClean="0"/>
                  <a:t>Height</a:t>
                </a:r>
                <a:r>
                  <a:rPr lang="en-US" baseline="0" dirty="0" smtClean="0"/>
                  <a:t> (cm) after 2 Weeks</a:t>
                </a:r>
                <a:endParaRPr lang="en-US" dirty="0"/>
              </a:p>
            </c:rich>
          </c:tx>
          <c:layout/>
        </c:title>
        <c:numFmt formatCode="General" sourceLinked="1"/>
        <c:tickLblPos val="nextTo"/>
        <c:crossAx val="226694656"/>
        <c:crosses val="autoZero"/>
        <c:crossBetween val="between"/>
      </c:valAx>
    </c:plotArea>
    <c:plotVisOnly val="1"/>
  </c:chart>
  <c:spPr>
    <a:solidFill>
      <a:schemeClr val="bg1"/>
    </a:solidFill>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94931-00F7-4362-AF3B-C8EB349FE139}" type="datetimeFigureOut">
              <a:rPr lang="en-US" smtClean="0"/>
              <a:pPr/>
              <a:t>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14CE9-1364-4B0F-AF89-F565A38712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experiment because variables are being manipulated.</a:t>
            </a:r>
            <a:r>
              <a:rPr lang="en-US" baseline="0" dirty="0" smtClean="0"/>
              <a:t> Ask students what she could use as a control.  Ask how the experiment could be improved.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SC.5.N.1.1</a:t>
            </a:r>
            <a:r>
              <a:rPr lang="en-US" dirty="0" smtClean="0"/>
              <a:t> Students will evaluate a written procedure or experimental setup. (</a:t>
            </a:r>
            <a:r>
              <a:rPr lang="en-US" u="sng" dirty="0" smtClean="0"/>
              <a:t>SC.3.N.1.1</a:t>
            </a:r>
            <a:r>
              <a:rPr lang="en-US" dirty="0" smtClean="0"/>
              <a:t>, </a:t>
            </a:r>
            <a:r>
              <a:rPr lang="en-US" u="sng" dirty="0" smtClean="0"/>
              <a:t>SC.4.N.1.1</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SC.5.N.1.4 </a:t>
            </a:r>
            <a:r>
              <a:rPr lang="en-US" dirty="0" smtClean="0"/>
              <a:t>Students will identify a control group and explain its importance in an experiment.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will vary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SC.5.E.5.1</a:t>
            </a:r>
            <a:r>
              <a:rPr lang="en-US" dirty="0" smtClean="0"/>
              <a:t> Students will identify the basic components of a galaxy. </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smtClean="0"/>
              <a:t>star </a:t>
            </a:r>
            <a:r>
              <a:rPr lang="en-US" dirty="0" smtClean="0"/>
              <a:t>on the left must </a:t>
            </a:r>
            <a:r>
              <a:rPr lang="en-US" dirty="0" smtClean="0"/>
              <a:t>be further away since it</a:t>
            </a:r>
            <a:r>
              <a:rPr lang="en-US" baseline="0" dirty="0" smtClean="0"/>
              <a:t> is smaller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SC.3.E.5.1</a:t>
            </a:r>
            <a:r>
              <a:rPr lang="en-US" dirty="0" smtClean="0"/>
              <a:t> Students will explain how some stars are smaller, some are larger, and some appear brighter than others</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the heat</a:t>
            </a:r>
            <a:r>
              <a:rPr lang="en-US" baseline="0" dirty="0" smtClean="0"/>
              <a:t> and light energy that is continuously leaving the surface.  Talk about the distance of the Sun from Earth which keeps us from seeing the details of the surface but allows it to be clearly visible in our sky (further away on more distant planets in our solar system, the Sun would just look like a large star).</a:t>
            </a:r>
          </a:p>
          <a:p>
            <a:pPr lvl="0"/>
            <a:r>
              <a:rPr lang="en-US" u="sng" dirty="0" smtClean="0"/>
              <a:t>SC.3.E.5.2</a:t>
            </a:r>
            <a:r>
              <a:rPr lang="en-US" dirty="0" smtClean="0"/>
              <a:t> Students will identify the Sun as a star that emits energy.</a:t>
            </a:r>
          </a:p>
          <a:p>
            <a:pPr lvl="0"/>
            <a:r>
              <a:rPr lang="en-US" u="sng" dirty="0" smtClean="0"/>
              <a:t>SC.3.E.5.3</a:t>
            </a:r>
            <a:r>
              <a:rPr lang="en-US" dirty="0" smtClean="0"/>
              <a:t> Students will identify that the Sun’s appearance is due to its proximity to Earth.</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 the students to observe the motion.  Students should explain that</a:t>
            </a:r>
            <a:r>
              <a:rPr lang="en-US" baseline="0" dirty="0" smtClean="0"/>
              <a:t> moons orbit planets and planets orbit stars.  Colors were purposely selected to be contrary to typical (</a:t>
            </a:r>
            <a:r>
              <a:rPr lang="en-US" baseline="0" dirty="0" err="1" smtClean="0"/>
              <a:t>ie</a:t>
            </a:r>
            <a:r>
              <a:rPr lang="en-US" baseline="0" dirty="0" smtClean="0"/>
              <a:t> blue sun and red moon) to make sure the concept is mastered.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SC.5.E.5.3</a:t>
            </a:r>
            <a:r>
              <a:rPr lang="en-US" dirty="0" smtClean="0"/>
              <a:t> Students will distinguish among objects in our solar system based on their relative positions and their characteristics.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students walk through the virtual solar system, have them complete the chart.</a:t>
            </a:r>
          </a:p>
          <a:p>
            <a:r>
              <a:rPr lang="en-US" dirty="0" smtClean="0"/>
              <a:t>Inner: solid, thin, closer, few or none, </a:t>
            </a:r>
            <a:r>
              <a:rPr lang="en-US" baseline="0" dirty="0" smtClean="0"/>
              <a:t>none, higher, shorter</a:t>
            </a:r>
          </a:p>
          <a:p>
            <a:r>
              <a:rPr lang="en-US" baseline="0" dirty="0" smtClean="0"/>
              <a:t>Outer: gas, thick, farther, many, many, lower, longer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SC.5.E.5.2</a:t>
            </a:r>
            <a:r>
              <a:rPr lang="en-US" dirty="0" smtClean="0"/>
              <a:t> Students will identify common characteristics of all planets and compare and contrast the common characteristics of inner and outer planet groups.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site has other resources but the focus for</a:t>
            </a:r>
            <a:r>
              <a:rPr lang="en-US" baseline="0" dirty="0" smtClean="0"/>
              <a:t> this benchmark is understanding how the patterns in the sky change over time.  The apparent changes throughout a day would be caused by the Earth’s rotation and the apparent changes throughout a month would be caused by the Earth’s orbit around the Sun</a:t>
            </a:r>
          </a:p>
          <a:p>
            <a:r>
              <a:rPr lang="en-US" u="sng" dirty="0" smtClean="0"/>
              <a:t>SC.4.E.5.4 </a:t>
            </a:r>
            <a:r>
              <a:rPr lang="en-US" dirty="0" smtClean="0"/>
              <a:t>Students will describe how the rotation of Earth and apparent movement of the Sun, Moon, and stars are related.</a:t>
            </a:r>
          </a:p>
          <a:p>
            <a:r>
              <a:rPr lang="en-US" u="sng" dirty="0" smtClean="0"/>
              <a:t>SC.4.E.5.1</a:t>
            </a:r>
            <a:r>
              <a:rPr lang="en-US" dirty="0" smtClean="0"/>
              <a:t> Students will identify that the pattern of stars appears to shift across the sky nightly or that different stars can be seen in different seasons.</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may vary</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SC.4.E.5.4 </a:t>
            </a:r>
            <a:r>
              <a:rPr lang="en-US" dirty="0" smtClean="0"/>
              <a:t>Students will describe how the rotation of Earth and apparent movement of the Sun, Moon, and stars are related.</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SC.4.E.5.2</a:t>
            </a:r>
            <a:r>
              <a:rPr lang="en-US" dirty="0" smtClean="0"/>
              <a:t> Students will describe the visual changes in the appearance of the Moon</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clip</a:t>
            </a:r>
            <a:r>
              <a:rPr lang="en-US" baseline="0" dirty="0" smtClean="0"/>
              <a:t> shows the Earth rotating, students need to know that this takes approx 24 hours.  The second clip shows the Earth revolving around the Sun, students need to know that this takes 1 year or approx 365 days.  Students need to know that these motions account for the changing appearance of the Moon, Sun, and star patterns throughout a day/year but not how these motions relate to seasons, eclipses, or tides.</a:t>
            </a:r>
          </a:p>
          <a:p>
            <a:r>
              <a:rPr lang="en-US" u="sng" dirty="0" smtClean="0"/>
              <a:t>SC.4.E.5.4 </a:t>
            </a:r>
            <a:r>
              <a:rPr lang="en-US" dirty="0" smtClean="0"/>
              <a:t>Students will describe how the rotation of Earth and apparent movement of the Sun, Moon, and stars are related</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SC.4.E.5.3</a:t>
            </a:r>
            <a:r>
              <a:rPr lang="en-US" dirty="0" smtClean="0"/>
              <a:t> Students will explain that Earth revolves around the Sun in a year. Students will explain that Earth rotates on its axis in a 24-hour day.</a:t>
            </a:r>
          </a:p>
        </p:txBody>
      </p:sp>
      <p:sp>
        <p:nvSpPr>
          <p:cNvPr id="4" name="Slide Number Placeholder 3"/>
          <p:cNvSpPr>
            <a:spLocks noGrp="1"/>
          </p:cNvSpPr>
          <p:nvPr>
            <p:ph type="sldNum" sz="quarter" idx="10"/>
          </p:nvPr>
        </p:nvSpPr>
        <p:spPr/>
        <p:txBody>
          <a:bodyPr/>
          <a:lstStyle/>
          <a:p>
            <a:fld id="{7AF14CE9-1364-4B0F-AF89-F565A387124B}"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is not on knowing the individual minerals but on the types of properties</a:t>
            </a:r>
            <a:r>
              <a:rPr lang="en-US" baseline="0" dirty="0" smtClean="0"/>
              <a:t> used to distinguish one from another.  Site has a properties of minerals book to compare to.  Sound must be on so students can hear whether their identification is correct. Instructions are on the left hand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SC.4.E.6.2</a:t>
            </a:r>
            <a:r>
              <a:rPr lang="en-US" dirty="0" smtClean="0"/>
              <a:t> Students will identify and describe the physical properties of common minerals. Students will describe and explain the role of minerals in the formation of rocks.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should not be on the formation of the different</a:t>
            </a:r>
            <a:r>
              <a:rPr lang="en-US" baseline="0" dirty="0" smtClean="0"/>
              <a:t> types of rocks (that is middle school) but on the physical properties of sedimentary, igneous, and metamorphic rocks.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SC.4.E.6.1</a:t>
            </a:r>
            <a:r>
              <a:rPr lang="en-US" dirty="0" smtClean="0"/>
              <a:t> Students will identify the three categories of rocks and how they were formed.</a:t>
            </a:r>
          </a:p>
        </p:txBody>
      </p:sp>
      <p:sp>
        <p:nvSpPr>
          <p:cNvPr id="4" name="Slide Number Placeholder 3"/>
          <p:cNvSpPr>
            <a:spLocks noGrp="1"/>
          </p:cNvSpPr>
          <p:nvPr>
            <p:ph type="sldNum" sz="quarter" idx="10"/>
          </p:nvPr>
        </p:nvSpPr>
        <p:spPr/>
        <p:txBody>
          <a:bodyPr/>
          <a:lstStyle/>
          <a:p>
            <a:fld id="{7AF14CE9-1364-4B0F-AF89-F565A387124B}"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a:t>
            </a:r>
            <a:r>
              <a:rPr lang="en-US" baseline="0" dirty="0" smtClean="0"/>
              <a:t> students create a table that would be appropriate for collecting data.  Look for labels on the columns and units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SC.5.N.1.1</a:t>
            </a:r>
            <a:r>
              <a:rPr lang="en-US" dirty="0" smtClean="0"/>
              <a:t> Students will identify appropriate forms of record keeping. (</a:t>
            </a:r>
            <a:r>
              <a:rPr lang="en-US" u="sng" dirty="0" smtClean="0"/>
              <a:t>SC.3.N.1.1</a:t>
            </a:r>
            <a:r>
              <a:rPr lang="en-US" dirty="0" smtClean="0"/>
              <a:t>, </a:t>
            </a:r>
            <a:r>
              <a:rPr lang="en-US" u="sng" dirty="0" smtClean="0"/>
              <a:t>SC.4.N.1.1</a:t>
            </a:r>
            <a:r>
              <a:rPr lang="en-US" dirty="0" smtClean="0"/>
              <a:t>)</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resources shown may not be familiar to the students but all are good examples.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SC.4.E.6.3</a:t>
            </a:r>
            <a:r>
              <a:rPr lang="en-US" dirty="0" smtClean="0"/>
              <a:t> Students will identify and distinguish between renewable and nonrenewable resources found on Earth.</a:t>
            </a:r>
          </a:p>
        </p:txBody>
      </p:sp>
      <p:sp>
        <p:nvSpPr>
          <p:cNvPr id="4" name="Slide Number Placeholder 3"/>
          <p:cNvSpPr>
            <a:spLocks noGrp="1"/>
          </p:cNvSpPr>
          <p:nvPr>
            <p:ph type="sldNum" sz="quarter" idx="10"/>
          </p:nvPr>
        </p:nvSpPr>
        <p:spPr/>
        <p:txBody>
          <a:bodyPr/>
          <a:lstStyle/>
          <a:p>
            <a:fld id="{7AF14CE9-1364-4B0F-AF89-F565A387124B}"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a:t>
            </a:r>
            <a:r>
              <a:rPr lang="en-US" baseline="0" dirty="0" smtClean="0"/>
              <a:t> Water, and Solar are renewable.  Phosphate, Limestone, Silicon, and Oil are not.  Uses will vary.</a:t>
            </a:r>
          </a:p>
          <a:p>
            <a:r>
              <a:rPr lang="en-US" u="sng" dirty="0" smtClean="0"/>
              <a:t>SC.4.E.6.6</a:t>
            </a:r>
            <a:r>
              <a:rPr lang="en-US" dirty="0" smtClean="0"/>
              <a:t> Students will identify resources naturally found in Florida</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Short 3 minute video</a:t>
            </a:r>
            <a:r>
              <a:rPr lang="en-US" baseline="0" dirty="0" smtClean="0"/>
              <a:t> that clearly defines the relationship between the 2 processes.  The video also goes into Chemical weathering which is not necessary but only takes a few moments.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SC.4.E.6.4</a:t>
            </a:r>
            <a:r>
              <a:rPr lang="en-US" dirty="0" smtClean="0"/>
              <a:t> Students will identify and describe the processes of physical weathering and erosion. Students will compare and contrast the agents and the processes of physical weathering and erosion.</a:t>
            </a:r>
          </a:p>
        </p:txBody>
      </p:sp>
      <p:sp>
        <p:nvSpPr>
          <p:cNvPr id="4" name="Slide Number Placeholder 3"/>
          <p:cNvSpPr>
            <a:spLocks noGrp="1"/>
          </p:cNvSpPr>
          <p:nvPr>
            <p:ph type="sldNum" sz="quarter" idx="10"/>
          </p:nvPr>
        </p:nvSpPr>
        <p:spPr/>
        <p:txBody>
          <a:bodyPr/>
          <a:lstStyle/>
          <a:p>
            <a:fld id="{7AF14CE9-1364-4B0F-AF89-F565A387124B}"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Evaporation: gas,</a:t>
            </a:r>
            <a:r>
              <a:rPr lang="en-US" baseline="0" dirty="0" smtClean="0"/>
              <a:t> Condensation: liquid, Precipitation: liquid or solid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SC.5.E.7.1</a:t>
            </a:r>
            <a:r>
              <a:rPr lang="en-US" dirty="0" smtClean="0"/>
              <a:t> Students will identify and explain the parts of the water cycle. Students will identify the states of water associated with each part of the water cycle and explain the phase changes that occur as water moves from one part of the water cycle to another.</a:t>
            </a:r>
          </a:p>
        </p:txBody>
      </p:sp>
      <p:sp>
        <p:nvSpPr>
          <p:cNvPr id="4" name="Slide Number Placeholder 3"/>
          <p:cNvSpPr>
            <a:spLocks noGrp="1"/>
          </p:cNvSpPr>
          <p:nvPr>
            <p:ph type="sldNum" sz="quarter" idx="10"/>
          </p:nvPr>
        </p:nvSpPr>
        <p:spPr/>
        <p:txBody>
          <a:bodyPr/>
          <a:lstStyle/>
          <a:p>
            <a:fld id="{7AF14CE9-1364-4B0F-AF89-F565A387124B}" type="slidenum">
              <a:rPr lang="en-US" smtClean="0"/>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ocean holds the water</a:t>
            </a:r>
            <a:r>
              <a:rPr lang="en-US" baseline="0" dirty="0" smtClean="0"/>
              <a:t> that then evaporates when heated by the Sun</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SC.5.E.7.2</a:t>
            </a:r>
            <a:r>
              <a:rPr lang="en-US" dirty="0" smtClean="0"/>
              <a:t> Students will identify and describe the role of the ocean in the water cycle.</a:t>
            </a:r>
          </a:p>
        </p:txBody>
      </p:sp>
      <p:sp>
        <p:nvSpPr>
          <p:cNvPr id="4" name="Slide Number Placeholder 3"/>
          <p:cNvSpPr>
            <a:spLocks noGrp="1"/>
          </p:cNvSpPr>
          <p:nvPr>
            <p:ph type="sldNum" sz="quarter" idx="10"/>
          </p:nvPr>
        </p:nvSpPr>
        <p:spPr/>
        <p:txBody>
          <a:bodyPr/>
          <a:lstStyle/>
          <a:p>
            <a:fld id="{7AF14CE9-1364-4B0F-AF89-F565A387124B}" type="slidenum">
              <a:rPr lang="en-US" smtClean="0"/>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intended</a:t>
            </a:r>
            <a:r>
              <a:rPr lang="en-US" baseline="0" dirty="0" smtClean="0"/>
              <a:t> correct answer, although Nairobi has the best overall weather conditions (moderate temperature, mild wind, no precipitation).  Students may select Buffalo because it is snowing but they would need to consider that is it also very windy.  Students may select Orlando because it is the least windy and the temperature is mild, but they should consider the high humidity and chance of rain.  </a:t>
            </a:r>
          </a:p>
          <a:p>
            <a:r>
              <a:rPr lang="en-US" baseline="0" dirty="0" smtClean="0"/>
              <a:t>May also want to mention that as the pressure increases, the chance of precipitation decreases (this is a typical pattern)</a:t>
            </a:r>
          </a:p>
          <a:p>
            <a:r>
              <a:rPr lang="en-US" baseline="0" dirty="0" smtClean="0"/>
              <a:t>Good interactive resource: http://www.bbc.co.uk/schools/whatisweather/aboutweather/flash_menu.shtml</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SC.5.E.7.3</a:t>
            </a:r>
            <a:r>
              <a:rPr lang="en-US" dirty="0" smtClean="0"/>
              <a:t> Students will identify and describe how air temperature, barometric pressure, humidity, wind speed and direction, and precipitation describe weather in a particular place and time.</a:t>
            </a:r>
          </a:p>
        </p:txBody>
      </p:sp>
      <p:sp>
        <p:nvSpPr>
          <p:cNvPr id="4" name="Slide Number Placeholder 3"/>
          <p:cNvSpPr>
            <a:spLocks noGrp="1"/>
          </p:cNvSpPr>
          <p:nvPr>
            <p:ph type="sldNum" sz="quarter" idx="10"/>
          </p:nvPr>
        </p:nvSpPr>
        <p:spPr/>
        <p:txBody>
          <a:bodyPr/>
          <a:lstStyle/>
          <a:p>
            <a:fld id="{7AF14CE9-1364-4B0F-AF89-F565A387124B}" type="slidenum">
              <a:rPr lang="en-US" smtClean="0"/>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t>
            </a:r>
            <a:r>
              <a:rPr lang="en-US" u="sng" dirty="0" smtClean="0"/>
              <a:t>http://www.kidsgeo.com/geography-for-kids/0114-precipitation-types.php </a:t>
            </a:r>
            <a:r>
              <a:rPr lang="en-US" dirty="0" smtClean="0"/>
              <a:t>as a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SC.5.E.7.4</a:t>
            </a:r>
            <a:r>
              <a:rPr lang="en-US" dirty="0" smtClean="0"/>
              <a:t> Students will identify or distinguish the forms of precipitation (rain, snow, sleet, and hail) and their related weather conditions.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51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the city that is indicated</a:t>
            </a:r>
            <a:r>
              <a:rPr lang="en-US" baseline="0" dirty="0" smtClean="0"/>
              <a:t> in the chart below the map, then using the precipitation and temperature data determine its biome.  Once the map is filled in, you can view short videos on each.  For FCAT purposes, Taiga and Temperate Forest are not critical.  There are a few versions of the map so it can be repeated for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SC.5.E.7.5 </a:t>
            </a:r>
            <a:r>
              <a:rPr lang="en-US" dirty="0" smtClean="0"/>
              <a:t>Students will distinguish weather conditions among different environments.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52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Polar: Russia; </a:t>
            </a:r>
            <a:r>
              <a:rPr lang="en-US" baseline="0" dirty="0" smtClean="0"/>
              <a:t>Antarctica; Alaska</a:t>
            </a:r>
          </a:p>
          <a:p>
            <a:r>
              <a:rPr lang="en-US" baseline="0" dirty="0" smtClean="0"/>
              <a:t>Tropical: Peru, India, Senegal, Australia</a:t>
            </a:r>
          </a:p>
          <a:p>
            <a:r>
              <a:rPr lang="en-US" baseline="0" dirty="0" smtClean="0"/>
              <a:t>Temperate: Chicago, Tennessee, Arizona, California, Algeria, China, Canada, 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SC.5.E.7.6  </a:t>
            </a:r>
            <a:r>
              <a:rPr lang="en-US" dirty="0" smtClean="0"/>
              <a:t>Students will describe the temperature and precipitation of different climate zones as they relate to latitude, elevation, and proximity to bodies of water.</a:t>
            </a:r>
            <a:endParaRPr lang="en-US" baseline="0" dirty="0" smtClean="0"/>
          </a:p>
          <a:p>
            <a:r>
              <a:rPr lang="en-US" baseline="0" dirty="0" smtClean="0"/>
              <a:t>Main determining factor is temperature (below 10 consistently = Polar, between 10-18 consistently = Temperate, above 18 year round = Tropical)</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53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 at #2 (solids), #3 (liquids), #6 (gases), and #7 (all 3)…site allows you to stop, reverse, etc… to allow for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SC.5.P.8.1</a:t>
            </a:r>
            <a:r>
              <a:rPr lang="en-US" dirty="0" smtClean="0"/>
              <a:t> Students will compare and contrast the physical properties of solids, liquids, and gases. (</a:t>
            </a:r>
            <a:r>
              <a:rPr lang="en-US" u="sng" dirty="0" smtClean="0"/>
              <a:t>SC.3.P.8.3</a:t>
            </a:r>
            <a:r>
              <a:rPr lang="en-US" dirty="0" smtClean="0"/>
              <a:t>, </a:t>
            </a:r>
            <a:r>
              <a:rPr lang="en-US" u="sng" dirty="0" smtClean="0"/>
              <a:t>SC.4.P.8.1</a:t>
            </a:r>
            <a:r>
              <a:rPr lang="en-US" dirty="0" smtClean="0"/>
              <a:t>)</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bar graph is more appropriate because the</a:t>
            </a:r>
            <a:r>
              <a:rPr lang="en-US" baseline="0" dirty="0" smtClean="0"/>
              <a:t> data is discrete.  Ask students to create an explanation based on the data presented.</a:t>
            </a:r>
          </a:p>
          <a:p>
            <a:r>
              <a:rPr lang="en-US" u="sng" dirty="0" smtClean="0"/>
              <a:t>SC.5.N.1.1</a:t>
            </a:r>
            <a:r>
              <a:rPr lang="en-US" dirty="0" smtClean="0"/>
              <a:t> Students will interpret and analyze data to generate appropriate explanations based on that data. (</a:t>
            </a:r>
            <a:r>
              <a:rPr lang="en-US" u="sng" dirty="0" smtClean="0"/>
              <a:t>SC.3.N.1.1</a:t>
            </a:r>
            <a:r>
              <a:rPr lang="en-US" dirty="0" smtClean="0"/>
              <a:t>, </a:t>
            </a:r>
            <a:r>
              <a:rPr lang="en-US" u="sng" dirty="0" smtClean="0"/>
              <a:t>SC.4.N.1.1</a:t>
            </a:r>
            <a:r>
              <a:rPr lang="en-US" dirty="0" smtClean="0"/>
              <a:t>)</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part that requires sorting may get at some misconceptions about materials (etc sand as a solid), second part is not necessary as it begins the talk of evaporation but it is presented easily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SC.3.P.8.1</a:t>
            </a:r>
            <a:r>
              <a:rPr lang="en-US" dirty="0" smtClean="0"/>
              <a:t>, </a:t>
            </a:r>
            <a:r>
              <a:rPr lang="en-US" u="sng" dirty="0" smtClean="0"/>
              <a:t>SC.3.P.8.2</a:t>
            </a:r>
            <a:r>
              <a:rPr lang="en-US" dirty="0" smtClean="0"/>
              <a:t> Students will describe or classify a material as a solid, liquid, or gas.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57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 using the “You Try</a:t>
            </a:r>
            <a:r>
              <a:rPr lang="en-US" baseline="0" dirty="0" smtClean="0"/>
              <a:t> It” but not the quiz with most students as the concepts and vocabulary used are too difficult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SC.5.P.8.3</a:t>
            </a:r>
            <a:r>
              <a:rPr lang="en-US" dirty="0" smtClean="0"/>
              <a:t> Students will describe and explain how mixtures of solids can be separated.</a:t>
            </a:r>
          </a:p>
        </p:txBody>
      </p:sp>
      <p:sp>
        <p:nvSpPr>
          <p:cNvPr id="4" name="Slide Number Placeholder 3"/>
          <p:cNvSpPr>
            <a:spLocks noGrp="1"/>
          </p:cNvSpPr>
          <p:nvPr>
            <p:ph type="sldNum" sz="quarter" idx="10"/>
          </p:nvPr>
        </p:nvSpPr>
        <p:spPr/>
        <p:txBody>
          <a:bodyPr/>
          <a:lstStyle/>
          <a:p>
            <a:fld id="{7AF14CE9-1364-4B0F-AF89-F565A387124B}" type="slidenum">
              <a:rPr lang="en-US" smtClean="0"/>
              <a:pPr/>
              <a:t>60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should</a:t>
            </a:r>
            <a:r>
              <a:rPr lang="en-US" baseline="0" dirty="0" smtClean="0"/>
              <a:t> be one they know, but easy to follow up with a lab as necessary (same for next 2 slides)</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SC.5.P.8.2</a:t>
            </a:r>
            <a:r>
              <a:rPr lang="en-US" dirty="0" smtClean="0"/>
              <a:t> Students will identify common materials that dissolve in water and identify or describe conditions that will speed up and slow down the dissolving process.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61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Crystals because it is crushed up and has more surface</a:t>
            </a:r>
            <a:r>
              <a:rPr lang="en-US" baseline="0" dirty="0" smtClean="0"/>
              <a:t> area exposed to the water</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SC.5.P.8.2</a:t>
            </a:r>
            <a:r>
              <a:rPr lang="en-US" dirty="0" smtClean="0"/>
              <a:t> Students will identify common materials that dissolve in water and identify or describe conditions that will speed up and slow down the dissolving process.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62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Heating and stirring would speed it up.</a:t>
            </a:r>
            <a:r>
              <a:rPr lang="en-US" baseline="0" dirty="0" smtClean="0"/>
              <a:t>  Cooling would slow it down.</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SC.5.P.8.2</a:t>
            </a:r>
            <a:r>
              <a:rPr lang="en-US" dirty="0" smtClean="0"/>
              <a:t> Students will identify common materials that dissolve in water and identify or describe conditions that will speed up and slow down the dissolving process.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63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is not necessary but explains</a:t>
            </a:r>
            <a:r>
              <a:rPr lang="en-US" baseline="0" dirty="0" smtClean="0"/>
              <a:t> what is happening in the experiment if you feel it is necessary.  She even asks about changing the temperature as a follow up.  The goal is to get the students to see that higher temperatures tend to speed up physical and chemical changes.</a:t>
            </a:r>
          </a:p>
          <a:p>
            <a:r>
              <a:rPr lang="en-US" u="sng" dirty="0" smtClean="0"/>
              <a:t>SC.5.P.9.1</a:t>
            </a:r>
            <a:r>
              <a:rPr lang="en-US" dirty="0" smtClean="0"/>
              <a:t> Students will describe how physical and chemical changes are affected by temperature</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66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Heating</a:t>
            </a:r>
            <a:r>
              <a:rPr lang="en-US" baseline="0" dirty="0" smtClean="0"/>
              <a:t> changes it from a liquid to a gas.  Cooling changes it from a gas to a liquid, and from a liquid to a solid.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SC.3.P.9.1</a:t>
            </a:r>
            <a:r>
              <a:rPr lang="en-US" dirty="0" smtClean="0"/>
              <a:t> Students will describe the physical changes water undergoes as it is heated and cooled.</a:t>
            </a:r>
          </a:p>
        </p:txBody>
      </p:sp>
      <p:sp>
        <p:nvSpPr>
          <p:cNvPr id="4" name="Slide Number Placeholder 3"/>
          <p:cNvSpPr>
            <a:spLocks noGrp="1"/>
          </p:cNvSpPr>
          <p:nvPr>
            <p:ph type="sldNum" sz="quarter" idx="10"/>
          </p:nvPr>
        </p:nvSpPr>
        <p:spPr/>
        <p:txBody>
          <a:bodyPr/>
          <a:lstStyle/>
          <a:p>
            <a:fld id="{7AF14CE9-1364-4B0F-AF89-F565A387124B}" type="slidenum">
              <a:rPr lang="en-US" smtClean="0"/>
              <a:pPr/>
              <a:t>67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each case,</a:t>
            </a:r>
            <a:r>
              <a:rPr lang="en-US" baseline="0" dirty="0" smtClean="0"/>
              <a:t> a new substance is created and there would be no way to recover the original substance.  Additional examples may vary.</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SC.4.P.9.1</a:t>
            </a:r>
            <a:r>
              <a:rPr lang="en-US" dirty="0" smtClean="0"/>
              <a:t> Students will describe how some familiar changes in materials result in other materials with different characteristics.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68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should choose between sound, light, heat, mechanical, chemical, and electrical</a:t>
            </a:r>
          </a:p>
          <a:p>
            <a:r>
              <a:rPr lang="en-US" dirty="0" smtClean="0"/>
              <a:t>Potential answers:</a:t>
            </a:r>
            <a:r>
              <a:rPr lang="en-US" baseline="0" dirty="0" smtClean="0"/>
              <a:t> </a:t>
            </a:r>
            <a:r>
              <a:rPr lang="en-US" dirty="0" smtClean="0"/>
              <a:t>Light bulb: light (</a:t>
            </a:r>
            <a:r>
              <a:rPr lang="en-US" baseline="0" dirty="0" smtClean="0"/>
              <a:t>electrical and heat), Outlet: electrical, Stove: heat (electrical and light), Food: chemical, Guitar: sound (and mechanical), Fan: mechanical (and electrical)</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SC.5.P.10.1</a:t>
            </a:r>
            <a:r>
              <a:rPr lang="en-US" dirty="0" smtClean="0"/>
              <a:t> Students will identify and describe some basic forms of energy. (SC.3.P.10.1, SC.3.P.11.1, SC.4.P.10.1)</a:t>
            </a:r>
          </a:p>
        </p:txBody>
      </p:sp>
      <p:sp>
        <p:nvSpPr>
          <p:cNvPr id="4" name="Slide Number Placeholder 3"/>
          <p:cNvSpPr>
            <a:spLocks noGrp="1"/>
          </p:cNvSpPr>
          <p:nvPr>
            <p:ph type="sldNum" sz="quarter" idx="10"/>
          </p:nvPr>
        </p:nvSpPr>
        <p:spPr/>
        <p:txBody>
          <a:bodyPr/>
          <a:lstStyle/>
          <a:p>
            <a:fld id="{7AF14CE9-1364-4B0F-AF89-F565A387124B}" type="slidenum">
              <a:rPr lang="en-US" smtClean="0"/>
              <a:pPr/>
              <a:t>71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Purple Shirt: Absorbs</a:t>
            </a:r>
            <a:r>
              <a:rPr lang="en-US" baseline="0" dirty="0" smtClean="0"/>
              <a:t> light; Mountain: the water is Reflecting light; Pencil: the water is bending/refracting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SC.3.P.10.3 </a:t>
            </a:r>
            <a:r>
              <a:rPr lang="en-US" dirty="0" smtClean="0"/>
              <a:t>Students will describe that light travels in a straight line until it strikes an object or travels from one material to another. (SC.3.P.10.4 reflect, bend, or absorb)</a:t>
            </a:r>
          </a:p>
        </p:txBody>
      </p:sp>
      <p:sp>
        <p:nvSpPr>
          <p:cNvPr id="4" name="Slide Number Placeholder 3"/>
          <p:cNvSpPr>
            <a:spLocks noGrp="1"/>
          </p:cNvSpPr>
          <p:nvPr>
            <p:ph type="sldNum" sz="quarter" idx="10"/>
          </p:nvPr>
        </p:nvSpPr>
        <p:spPr/>
        <p:txBody>
          <a:bodyPr/>
          <a:lstStyle/>
          <a:p>
            <a:fld id="{7AF14CE9-1364-4B0F-AF89-F565A387124B}" type="slidenum">
              <a:rPr lang="en-US" smtClean="0"/>
              <a:pPr/>
              <a:t>72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Inference, prediction, observation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SC.4.N.1.6</a:t>
            </a:r>
            <a:r>
              <a:rPr lang="en-US" dirty="0" smtClean="0"/>
              <a:t> Students will identify examples of or distinguish among observations, predictions, and inferences.</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on the Chemistry book and rub it against the Physics book and you should see the temperature increase…if it gets really high, particles will come off which you can explain by asking them what would happen if you rub a wet paper towel on a rug (or other example).  Students can easily demonstrate this concept by rubbing their hands together.  “Friction” is not a required term but is sort of unavoidable.</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SC.3.P.11.2</a:t>
            </a:r>
            <a:r>
              <a:rPr lang="en-US" dirty="0" smtClean="0"/>
              <a:t> Students will explain that heat is produced when two objects are rubbed against each other.</a:t>
            </a:r>
          </a:p>
        </p:txBody>
      </p:sp>
      <p:sp>
        <p:nvSpPr>
          <p:cNvPr id="4" name="Slide Number Placeholder 3"/>
          <p:cNvSpPr>
            <a:spLocks noGrp="1"/>
          </p:cNvSpPr>
          <p:nvPr>
            <p:ph type="sldNum" sz="quarter" idx="10"/>
          </p:nvPr>
        </p:nvSpPr>
        <p:spPr/>
        <p:txBody>
          <a:bodyPr/>
          <a:lstStyle/>
          <a:p>
            <a:fld id="{7AF14CE9-1364-4B0F-AF89-F565A387124B}" type="slidenum">
              <a:rPr lang="en-US" smtClean="0"/>
              <a:pPr/>
              <a:t>73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simulator has a LOT more to it than you will need to use.  Keep it on the first tab which just has a speaker and listener.</a:t>
            </a:r>
            <a:r>
              <a:rPr lang="en-US" baseline="0" dirty="0" smtClean="0"/>
              <a:t>  You have to click on Enable Audio to be able to hear the sound.  Adjusting Amplitude changes how loud the sound is, adjusting frequency changes the pitch.  Students need to learn that the speaker is vibrating which causes the sound (shown in this case by the semi-circle lines leaving the speaker) and that if it vibrates faster, the pitch gets higher and if it vibrates slower, the pitch gets lower.</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SC.4.P.10.3</a:t>
            </a:r>
            <a:r>
              <a:rPr lang="en-US" dirty="0" smtClean="0"/>
              <a:t> Students will explain that sound is produced by vibrations and that pitch depends on how fast or slow the object vibrates.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74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simulation has</a:t>
            </a:r>
            <a:r>
              <a:rPr lang="en-US" baseline="0" dirty="0" smtClean="0"/>
              <a:t> a LOT that is beyond the scope of this benchmark so feel free to keep it simple.  Suggest clicking on the bar graph which shows the potential and kinetic energy as well as the overall energy (shows how the overall stays the same while the others change inversely).  Can add to the track and change the height of the hills to show how the energy changes.</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SC.5.P.10.2</a:t>
            </a:r>
            <a:r>
              <a:rPr lang="en-US" dirty="0" smtClean="0"/>
              <a:t> Students will explain that energy has the ability to cause motion or create change. Students will identify and describe examples where energy has caused motion or created changes. (SC.3.P.10.2, SC.4.P.10.2)</a:t>
            </a:r>
          </a:p>
        </p:txBody>
      </p:sp>
      <p:sp>
        <p:nvSpPr>
          <p:cNvPr id="4" name="Slide Number Placeholder 3"/>
          <p:cNvSpPr>
            <a:spLocks noGrp="1"/>
          </p:cNvSpPr>
          <p:nvPr>
            <p:ph type="sldNum" sz="quarter" idx="10"/>
          </p:nvPr>
        </p:nvSpPr>
        <p:spPr/>
        <p:txBody>
          <a:bodyPr/>
          <a:lstStyle/>
          <a:p>
            <a:fld id="{7AF14CE9-1364-4B0F-AF89-F565A387124B}" type="slidenum">
              <a:rPr lang="en-US" smtClean="0"/>
              <a:pPr/>
              <a:t>77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should explain that the</a:t>
            </a:r>
            <a:r>
              <a:rPr lang="en-US" baseline="0" dirty="0" smtClean="0"/>
              <a:t> wind/water turns the windmill/watermill blades which uses motion to create energy (the details are not necessary) </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SC.4.P.10.4</a:t>
            </a:r>
            <a:r>
              <a:rPr lang="en-US" dirty="0" smtClean="0"/>
              <a:t> Students will describe and explain how water and air are sources of energy.</a:t>
            </a:r>
          </a:p>
        </p:txBody>
      </p:sp>
      <p:sp>
        <p:nvSpPr>
          <p:cNvPr id="4" name="Slide Number Placeholder 3"/>
          <p:cNvSpPr>
            <a:spLocks noGrp="1"/>
          </p:cNvSpPr>
          <p:nvPr>
            <p:ph type="sldNum" sz="quarter" idx="10"/>
          </p:nvPr>
        </p:nvSpPr>
        <p:spPr/>
        <p:txBody>
          <a:bodyPr/>
          <a:lstStyle/>
          <a:p>
            <a:fld id="{7AF14CE9-1364-4B0F-AF89-F565A387124B}" type="slidenum">
              <a:rPr lang="en-US" smtClean="0"/>
              <a:pPr/>
              <a:t>78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Hairdryer: heat</a:t>
            </a:r>
            <a:r>
              <a:rPr lang="en-US" baseline="0" dirty="0" smtClean="0"/>
              <a:t> and sound (and motion potentially if they consider the parts on the inside)  Fan: light and motion (and sound potentially if it’s a fan that makes noise when it turns)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SC.5.P.10.4</a:t>
            </a:r>
            <a:r>
              <a:rPr lang="en-US" sz="1200" dirty="0" smtClean="0"/>
              <a:t>  Students will explain that electrical energy can be transformed into heat, light, and sound energy, as well as the energy of motion.</a:t>
            </a:r>
          </a:p>
        </p:txBody>
      </p:sp>
      <p:sp>
        <p:nvSpPr>
          <p:cNvPr id="4" name="Slide Number Placeholder 3"/>
          <p:cNvSpPr>
            <a:spLocks noGrp="1"/>
          </p:cNvSpPr>
          <p:nvPr>
            <p:ph type="sldNum" sz="quarter" idx="10"/>
          </p:nvPr>
        </p:nvSpPr>
        <p:spPr/>
        <p:txBody>
          <a:bodyPr/>
          <a:lstStyle/>
          <a:p>
            <a:fld id="{7AF14CE9-1364-4B0F-AF89-F565A387124B}" type="slidenum">
              <a:rPr lang="en-US" smtClean="0"/>
              <a:pPr/>
              <a:t>81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umbrella</a:t>
            </a:r>
            <a:r>
              <a:rPr lang="en-US" baseline="0" dirty="0" smtClean="0"/>
              <a:t> is cooler because the Sun’s heat is no longer hitting her directly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SC.3.E.6.1</a:t>
            </a:r>
            <a:r>
              <a:rPr lang="en-US" sz="1200" dirty="0" smtClean="0"/>
              <a:t>  Students will explain that energy from the Sun can be used to heat objects, and that when sunlight is not present, heat may be lost.</a:t>
            </a:r>
          </a:p>
        </p:txBody>
      </p:sp>
      <p:sp>
        <p:nvSpPr>
          <p:cNvPr id="4" name="Slide Number Placeholder 3"/>
          <p:cNvSpPr>
            <a:spLocks noGrp="1"/>
          </p:cNvSpPr>
          <p:nvPr>
            <p:ph type="sldNum" sz="quarter" idx="10"/>
          </p:nvPr>
        </p:nvSpPr>
        <p:spPr/>
        <p:txBody>
          <a:bodyPr/>
          <a:lstStyle/>
          <a:p>
            <a:fld id="{7AF14CE9-1364-4B0F-AF89-F565A387124B}" type="slidenum">
              <a:rPr lang="en-US" smtClean="0"/>
              <a:pPr/>
              <a:t>82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Hot moves to ice cream.  Heat always flows from a warmer object to a cooler one.  Your hand feels cold because</a:t>
            </a:r>
            <a:r>
              <a:rPr lang="en-US" baseline="0" dirty="0" smtClean="0"/>
              <a:t> it is loosing heat to the ice cream.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SC.4.P.11.1</a:t>
            </a:r>
            <a:r>
              <a:rPr lang="en-US" sz="1200" dirty="0" smtClean="0"/>
              <a:t> Students will identify the flow of heat between hot and cold objects and that heat may cause objects to change temperature.</a:t>
            </a:r>
          </a:p>
        </p:txBody>
      </p:sp>
      <p:sp>
        <p:nvSpPr>
          <p:cNvPr id="4" name="Slide Number Placeholder 3"/>
          <p:cNvSpPr>
            <a:spLocks noGrp="1"/>
          </p:cNvSpPr>
          <p:nvPr>
            <p:ph type="sldNum" sz="quarter" idx="10"/>
          </p:nvPr>
        </p:nvSpPr>
        <p:spPr/>
        <p:txBody>
          <a:bodyPr/>
          <a:lstStyle/>
          <a:p>
            <a:fld id="{7AF14CE9-1364-4B0F-AF89-F565A387124B}" type="slidenum">
              <a:rPr lang="en-US" smtClean="0"/>
              <a:pPr/>
              <a:t>83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Metal is a poor insulator.</a:t>
            </a:r>
            <a:r>
              <a:rPr lang="en-US" baseline="0" dirty="0" smtClean="0"/>
              <a:t>  It conducts heat well which is why it is used in pots…it quickly transfers the heat from the burner to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SC.4.P.11.2</a:t>
            </a:r>
            <a:r>
              <a:rPr lang="en-US" sz="1200" dirty="0" smtClean="0"/>
              <a:t> Students will identify common materials that conduct heat well or poorly.</a:t>
            </a:r>
          </a:p>
        </p:txBody>
      </p:sp>
      <p:sp>
        <p:nvSpPr>
          <p:cNvPr id="4" name="Slide Number Placeholder 3"/>
          <p:cNvSpPr>
            <a:spLocks noGrp="1"/>
          </p:cNvSpPr>
          <p:nvPr>
            <p:ph type="sldNum" sz="quarter" idx="10"/>
          </p:nvPr>
        </p:nvSpPr>
        <p:spPr/>
        <p:txBody>
          <a:bodyPr/>
          <a:lstStyle/>
          <a:p>
            <a:fld id="{7AF14CE9-1364-4B0F-AF89-F565A387124B}" type="slidenum">
              <a:rPr lang="en-US" smtClean="0"/>
              <a:pPr/>
              <a:t>84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students observe the interaction</a:t>
            </a:r>
            <a:r>
              <a:rPr lang="en-US" baseline="0" dirty="0" smtClean="0"/>
              <a:t> of the uncharged balloon, sweater, and wall.  Then rub the balloon against the sweater and observe that the now negatively charged balloon is attracted to the positively charged sweater.  They should also see a reaction to the wall.  You can add a second balloon which shows some more interactions especially if you charge both balloons (you will watch them repel)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SC.5.P.10.3</a:t>
            </a:r>
            <a:r>
              <a:rPr lang="en-US" sz="1200" dirty="0" smtClean="0"/>
              <a:t> Students will explain that an electrically charged object can attract an uncharged object  and either attract or repel another charged object without any contact between the objects.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85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simulator has MANY more options than</a:t>
            </a:r>
            <a:r>
              <a:rPr lang="en-US" baseline="0" dirty="0" smtClean="0"/>
              <a:t> are needed.  You can get as complex as the kids want.  To start over just hit Reset.  In the Grab Bag, there are objects that can be added to the circuit to test conductivity.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SC.5.P.11.1</a:t>
            </a:r>
            <a:r>
              <a:rPr lang="en-US" sz="1200" dirty="0" smtClean="0"/>
              <a:t> Students will determine that the flow of electricity requires a closed circuit.</a:t>
            </a:r>
          </a:p>
        </p:txBody>
      </p:sp>
      <p:sp>
        <p:nvSpPr>
          <p:cNvPr id="4" name="Slide Number Placeholder 3"/>
          <p:cNvSpPr>
            <a:spLocks noGrp="1"/>
          </p:cNvSpPr>
          <p:nvPr>
            <p:ph type="sldNum" sz="quarter" idx="10"/>
          </p:nvPr>
        </p:nvSpPr>
        <p:spPr/>
        <p:txBody>
          <a:bodyPr/>
          <a:lstStyle/>
          <a:p>
            <a:fld id="{7AF14CE9-1364-4B0F-AF89-F565A387124B}" type="slidenum">
              <a:rPr lang="en-US" smtClean="0"/>
              <a:pPr/>
              <a:t>86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video shows a variety of birds in a jungle.  Should</a:t>
            </a:r>
            <a:r>
              <a:rPr lang="en-US" baseline="0" dirty="0" smtClean="0"/>
              <a:t> be watched </a:t>
            </a:r>
            <a:r>
              <a:rPr lang="en-US" b="1" baseline="0" dirty="0" smtClean="0"/>
              <a:t>without sound</a:t>
            </a:r>
            <a:r>
              <a:rPr lang="en-US" baseline="0" dirty="0" smtClean="0"/>
              <a:t>. </a:t>
            </a:r>
            <a:r>
              <a:rPr lang="en-US" b="1" baseline="0" dirty="0" smtClean="0">
                <a:solidFill>
                  <a:srgbClr val="FF0000"/>
                </a:solidFill>
              </a:rPr>
              <a:t>May want to get it set up ahead of time because ads usually precede the clip</a:t>
            </a:r>
            <a:r>
              <a:rPr lang="en-US" baseline="0" dirty="0" smtClean="0"/>
              <a:t>. Students should watch the animal behaviors and write down what they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SC.5.N.2.1</a:t>
            </a:r>
            <a:r>
              <a:rPr lang="en-US" dirty="0" smtClean="0"/>
              <a:t> Students will identify and explain that science is grounded in verifiable observations (empirical) that are testable. (</a:t>
            </a:r>
            <a:r>
              <a:rPr lang="en-US" u="sng" dirty="0" smtClean="0"/>
              <a:t>SC.3.N.1.7</a:t>
            </a:r>
            <a:r>
              <a:rPr lang="en-US" dirty="0" smtClean="0"/>
              <a:t>, </a:t>
            </a:r>
            <a:r>
              <a:rPr lang="en-US" u="sng" dirty="0" smtClean="0"/>
              <a:t>SC.4.N.1.7</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SC.5.N.1.5</a:t>
            </a:r>
            <a:r>
              <a:rPr lang="en-US" dirty="0" smtClean="0"/>
              <a:t> Scientific investigation frequently does not parallel the steps of "the scientific method." (</a:t>
            </a:r>
            <a:r>
              <a:rPr lang="en-US" u="sng" dirty="0" smtClean="0"/>
              <a:t>SC.4.N.1.3</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12</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circuit</a:t>
            </a:r>
            <a:r>
              <a:rPr lang="en-US" baseline="0" dirty="0" smtClean="0"/>
              <a:t> activity where students insert an object into a circuit to see if the bulb lights…also goes into basics of creating circuits so it’s a good intro to the next slide</a:t>
            </a:r>
          </a:p>
          <a:p>
            <a:r>
              <a:rPr lang="en-US" sz="1200" u="sng" dirty="0" smtClean="0"/>
              <a:t>SC.5.P.11.2</a:t>
            </a:r>
            <a:r>
              <a:rPr lang="en-US" sz="1200" dirty="0" smtClean="0"/>
              <a:t> Students will identify and classify materials that conduct electricity and materials that do not.</a:t>
            </a:r>
            <a:endParaRPr lang="en-US" sz="1200"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87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a:t>
            </a:r>
            <a:r>
              <a:rPr lang="en-US" baseline="0" dirty="0" smtClean="0"/>
              <a:t> the instructions at the top of the box should be helpful.  Students should see that the greater the push, the greater the distance traveled and that if the surface is smoother (less friction) the greater the distance traveled.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SC.5.P.13.1</a:t>
            </a:r>
            <a:r>
              <a:rPr lang="en-US" sz="1200" dirty="0" smtClean="0"/>
              <a:t> Students will identify familiar forces that affect how objects move. </a:t>
            </a:r>
          </a:p>
        </p:txBody>
      </p:sp>
      <p:sp>
        <p:nvSpPr>
          <p:cNvPr id="4" name="Slide Number Placeholder 3"/>
          <p:cNvSpPr>
            <a:spLocks noGrp="1"/>
          </p:cNvSpPr>
          <p:nvPr>
            <p:ph type="sldNum" sz="quarter" idx="10"/>
          </p:nvPr>
        </p:nvSpPr>
        <p:spPr/>
        <p:txBody>
          <a:bodyPr/>
          <a:lstStyle/>
          <a:p>
            <a:fld id="{7AF14CE9-1364-4B0F-AF89-F565A387124B}" type="slidenum">
              <a:rPr lang="en-US" smtClean="0"/>
              <a:pPr/>
              <a:t>90</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should discuss how the parachute increases friction (air resistance) which resists the</a:t>
            </a:r>
            <a:r>
              <a:rPr lang="en-US" baseline="0" dirty="0" smtClean="0"/>
              <a:t> falling motion created by gravity.  Students should discuss how the rockets engines create enough force to reduce the effect of the pull of gravity.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SC.3.E.5.4</a:t>
            </a:r>
            <a:r>
              <a:rPr lang="en-US" sz="1200" dirty="0" smtClean="0"/>
              <a:t> Students will identify scenarios whereby gravity is overcome. </a:t>
            </a:r>
          </a:p>
        </p:txBody>
      </p:sp>
      <p:sp>
        <p:nvSpPr>
          <p:cNvPr id="4" name="Slide Number Placeholder 3"/>
          <p:cNvSpPr>
            <a:spLocks noGrp="1"/>
          </p:cNvSpPr>
          <p:nvPr>
            <p:ph type="sldNum" sz="quarter" idx="10"/>
          </p:nvPr>
        </p:nvSpPr>
        <p:spPr/>
        <p:txBody>
          <a:bodyPr/>
          <a:lstStyle/>
          <a:p>
            <a:fld id="{7AF14CE9-1364-4B0F-AF89-F565A387124B}" type="slidenum">
              <a:rPr lang="en-US" smtClean="0"/>
              <a:pPr/>
              <a:t>91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the steps at the</a:t>
            </a:r>
            <a:r>
              <a:rPr lang="en-US" baseline="0" dirty="0" smtClean="0"/>
              <a:t> top of the box will walk you through the process.  Kids should see that rotating the magnet only affected how it interacted with the magnet on the bottom, not the other objects like the key or paperclip.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SC.4.P.8.4</a:t>
            </a:r>
            <a:r>
              <a:rPr lang="en-US" sz="1200" dirty="0" smtClean="0"/>
              <a:t> Students will identify and/or describe examples of magnetic attraction and repulsion.</a:t>
            </a:r>
          </a:p>
        </p:txBody>
      </p:sp>
      <p:sp>
        <p:nvSpPr>
          <p:cNvPr id="4" name="Slide Number Placeholder 3"/>
          <p:cNvSpPr>
            <a:spLocks noGrp="1"/>
          </p:cNvSpPr>
          <p:nvPr>
            <p:ph type="sldNum" sz="quarter" idx="10"/>
          </p:nvPr>
        </p:nvSpPr>
        <p:spPr/>
        <p:txBody>
          <a:bodyPr/>
          <a:lstStyle/>
          <a:p>
            <a:fld id="{7AF14CE9-1364-4B0F-AF89-F565A387124B}" type="slidenum">
              <a:rPr lang="en-US" smtClean="0"/>
              <a:pPr/>
              <a:t>92</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steps.  Students should see that the more mass, the less motion if the</a:t>
            </a:r>
            <a:r>
              <a:rPr lang="en-US" baseline="0" dirty="0" smtClean="0"/>
              <a:t> force is the same</a:t>
            </a:r>
            <a:r>
              <a:rPr lang="en-US" dirty="0" smtClean="0"/>
              <a:t>.  The more force, the greater motion.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SC.5.P.13.2</a:t>
            </a:r>
            <a:r>
              <a:rPr lang="en-US" sz="1200" dirty="0" smtClean="0"/>
              <a:t> Students will describe the relationship among mass, force, and motion. (SC.5.P.13.3, SC.5.P.13.4)</a:t>
            </a:r>
          </a:p>
        </p:txBody>
      </p:sp>
      <p:sp>
        <p:nvSpPr>
          <p:cNvPr id="4" name="Slide Number Placeholder 3"/>
          <p:cNvSpPr>
            <a:spLocks noGrp="1"/>
          </p:cNvSpPr>
          <p:nvPr>
            <p:ph type="sldNum" sz="quarter" idx="10"/>
          </p:nvPr>
        </p:nvSpPr>
        <p:spPr/>
        <p:txBody>
          <a:bodyPr/>
          <a:lstStyle/>
          <a:p>
            <a:fld id="{7AF14CE9-1364-4B0F-AF89-F565A387124B}" type="slidenum">
              <a:rPr lang="en-US" smtClean="0"/>
              <a:pPr/>
              <a:t>95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should know that the forces are equal but opposite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SC.5.P.13.2</a:t>
            </a:r>
            <a:r>
              <a:rPr lang="en-US" sz="1200" dirty="0" smtClean="0"/>
              <a:t> Students will describe the relationship among mass, force, and motion. (SC.5.P.13.3, SC.5.P.13.4)</a:t>
            </a:r>
          </a:p>
        </p:txBody>
      </p:sp>
      <p:sp>
        <p:nvSpPr>
          <p:cNvPr id="4" name="Slide Number Placeholder 3"/>
          <p:cNvSpPr>
            <a:spLocks noGrp="1"/>
          </p:cNvSpPr>
          <p:nvPr>
            <p:ph type="sldNum" sz="quarter" idx="10"/>
          </p:nvPr>
        </p:nvSpPr>
        <p:spPr/>
        <p:txBody>
          <a:bodyPr/>
          <a:lstStyle/>
          <a:p>
            <a:fld id="{7AF14CE9-1364-4B0F-AF89-F565A387124B}" type="slidenum">
              <a:rPr lang="en-US" smtClean="0"/>
              <a:pPr/>
              <a:t>96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 has different position but same direction.  C has different position and direction.</a:t>
            </a:r>
          </a:p>
          <a:p>
            <a:r>
              <a:rPr lang="en-US" sz="1200" u="sng" dirty="0" smtClean="0"/>
              <a:t>SC.4.P.12.1</a:t>
            </a:r>
            <a:r>
              <a:rPr lang="en-US" sz="1200" dirty="0" smtClean="0"/>
              <a:t> Students will identify and describe that an object in motion always changes its position and may change its direction</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97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should know that they would need the</a:t>
            </a:r>
            <a:r>
              <a:rPr lang="en-US" b="1" baseline="0" dirty="0" smtClean="0"/>
              <a:t> time </a:t>
            </a:r>
            <a:r>
              <a:rPr lang="en-US" baseline="0" dirty="0" smtClean="0"/>
              <a:t>it took them to get to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SC.4.P.12.2</a:t>
            </a:r>
            <a:r>
              <a:rPr lang="en-US" sz="1200" dirty="0" smtClean="0"/>
              <a:t> Students will describe that the speed of an object is determined by the distance an object travels and the time it takes the object to travel that distance. Students will describe that objects can move at different speeds.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98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review of plant parts and function</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SC.3.L.14.1</a:t>
            </a:r>
            <a:r>
              <a:rPr lang="en-US" dirty="0" smtClean="0"/>
              <a:t> Students will identify and describe the parts of plants and the part’s role.</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101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Rather small video clips but very</a:t>
            </a:r>
            <a:r>
              <a:rPr lang="en-US" baseline="0" dirty="0" smtClean="0"/>
              <a:t> clear examples of plants reacting to stimuli</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SC.3.L.14.2</a:t>
            </a:r>
            <a:r>
              <a:rPr lang="en-US" dirty="0" smtClean="0"/>
              <a:t> Students will describe how plants respond to stimuli.</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102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additional</a:t>
            </a:r>
            <a:r>
              <a:rPr lang="en-US" baseline="0" dirty="0" smtClean="0"/>
              <a:t> examples from what the kids wrote down.  Be sure to identify any observations (things they specifically saw) </a:t>
            </a:r>
            <a:r>
              <a:rPr lang="en-US" baseline="0" dirty="0" err="1" smtClean="0"/>
              <a:t>vs</a:t>
            </a:r>
            <a:r>
              <a:rPr lang="en-US" baseline="0" dirty="0" smtClean="0"/>
              <a:t> inferences (things they assume based on what they saw).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SC.5.N.1.6</a:t>
            </a:r>
            <a:r>
              <a:rPr lang="en-US" dirty="0" smtClean="0"/>
              <a:t> Students will distinguish between personal interpretation and verified observation. Students will distinguish between examples of evidence or observations (empirical) and personal opinions.</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13</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each</a:t>
            </a:r>
            <a:r>
              <a:rPr lang="en-US" baseline="0" dirty="0" smtClean="0"/>
              <a:t> part one at a time asking students to identify the parts and their function…the terms that are included are based on the FCAT Test item specifications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SC.4.L.16.1</a:t>
            </a:r>
            <a:r>
              <a:rPr lang="en-US" dirty="0" smtClean="0"/>
              <a:t> Students will describe processes of sexual reproduction in flowering plants.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103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information on the organs, goes into the systems too but that is not necessary for this benchmark.  The first link has the</a:t>
            </a:r>
            <a:r>
              <a:rPr lang="en-US" baseline="0" dirty="0" smtClean="0"/>
              <a:t> organs identified and students just click to find out more information.  Second link allows them to practice identifying the organs.</a:t>
            </a:r>
          </a:p>
          <a:p>
            <a:r>
              <a:rPr lang="en-US" u="sng" dirty="0" smtClean="0"/>
              <a:t>SC.5.L.14.1</a:t>
            </a:r>
            <a:r>
              <a:rPr lang="en-US" dirty="0" smtClean="0"/>
              <a:t> Students will identify organs in the human body and describe their functions</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106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links go to a review type game. Each time you play, the categories/terms are different,</a:t>
            </a:r>
            <a:r>
              <a:rPr lang="en-US" baseline="0" dirty="0" smtClean="0"/>
              <a:t> good review of basic classification</a:t>
            </a:r>
          </a:p>
          <a:p>
            <a:r>
              <a:rPr lang="en-US" baseline="0" dirty="0" smtClean="0"/>
              <a:t>A jellyfish would be an example of an invertebrate with an endoskeleton (water based), there are no vertebrates with exoskeletons (that would mean their bones are outside their body, turtles are common misconception because their spines are attached to their shells)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SC.3.L.15.1</a:t>
            </a:r>
            <a:r>
              <a:rPr lang="en-US" dirty="0" smtClean="0"/>
              <a:t> Students will classify animals into major groups according to their physical characteristics and behaviors.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109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Matching game concerning plant types.</a:t>
            </a:r>
            <a:r>
              <a:rPr lang="en-US" baseline="0" dirty="0" smtClean="0"/>
              <a:t>  Goal is to get the students to see that reproductive method (ex flowers </a:t>
            </a:r>
            <a:r>
              <a:rPr lang="en-US" baseline="0" dirty="0" err="1" smtClean="0"/>
              <a:t>vs</a:t>
            </a:r>
            <a:r>
              <a:rPr lang="en-US" baseline="0" dirty="0" smtClean="0"/>
              <a:t> cones) and structure (ex stems </a:t>
            </a:r>
            <a:r>
              <a:rPr lang="en-US" baseline="0" dirty="0" err="1" smtClean="0"/>
              <a:t>vs</a:t>
            </a:r>
            <a:r>
              <a:rPr lang="en-US" baseline="0" dirty="0" smtClean="0"/>
              <a:t> no stem) are the main distinguishing features used in plant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SC.3.L.15.2</a:t>
            </a:r>
            <a:r>
              <a:rPr lang="en-US" dirty="0" smtClean="0"/>
              <a:t> Students will classify flowering and non-flowering plants into major groups according to their physical characteristics.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110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 students</a:t>
            </a:r>
            <a:r>
              <a:rPr lang="en-US" baseline="0" dirty="0" smtClean="0"/>
              <a:t> through a comparison of the animal and plant parts with a focus on skin </a:t>
            </a:r>
            <a:r>
              <a:rPr lang="en-US" baseline="0" dirty="0" err="1" smtClean="0"/>
              <a:t>vs</a:t>
            </a:r>
            <a:r>
              <a:rPr lang="en-US" baseline="0" dirty="0" smtClean="0"/>
              <a:t> plant covering, skeleton </a:t>
            </a:r>
            <a:r>
              <a:rPr lang="en-US" baseline="0" dirty="0" err="1" smtClean="0"/>
              <a:t>vs</a:t>
            </a:r>
            <a:r>
              <a:rPr lang="en-US" baseline="0" dirty="0" smtClean="0"/>
              <a:t> stem, and reproductive organs </a:t>
            </a:r>
            <a:r>
              <a:rPr lang="en-US" baseline="0" dirty="0" err="1" smtClean="0"/>
              <a:t>vs</a:t>
            </a:r>
            <a:r>
              <a:rPr lang="en-US" baseline="0" dirty="0" smtClean="0"/>
              <a:t> flower and fruit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SC.5.L.14.2</a:t>
            </a:r>
            <a:r>
              <a:rPr lang="en-US" dirty="0" smtClean="0"/>
              <a:t> Students will compare and contrast the function of organs and other physical structures of plants and animals.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111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more interactive version</a:t>
            </a:r>
            <a:r>
              <a:rPr lang="en-US" baseline="0" dirty="0" smtClean="0"/>
              <a:t>: http://www.fossweb.com/modules3-6/StructuresofLife/activities/lifecycles.html</a:t>
            </a:r>
          </a:p>
          <a:p>
            <a:r>
              <a:rPr lang="en-US" u="sng" dirty="0" smtClean="0"/>
              <a:t>SC.4.L.16.4</a:t>
            </a:r>
            <a:r>
              <a:rPr lang="en-US" dirty="0" smtClean="0"/>
              <a:t> Students will identify, compare, and contrast the major life cycles of Florida plants and animals</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114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several sets of animals so playing more than once gives more practice</a:t>
            </a:r>
          </a:p>
          <a:p>
            <a:pPr lvl="0">
              <a:spcBef>
                <a:spcPts val="0"/>
              </a:spcBef>
            </a:pPr>
            <a:r>
              <a:rPr lang="en-US" sz="1200" u="sng" dirty="0" smtClean="0"/>
              <a:t>SC.5.L.17.1</a:t>
            </a:r>
            <a:r>
              <a:rPr lang="en-US" sz="1200" dirty="0" smtClean="0"/>
              <a:t> Students will explain, compare, and contrast how adaptations displayed by animals or plants enable them to survive in different environments.</a:t>
            </a:r>
          </a:p>
          <a:p>
            <a:pPr>
              <a:spcBef>
                <a:spcPts val="0"/>
              </a:spcBef>
            </a:pPr>
            <a:r>
              <a:rPr lang="en-US" sz="1200" u="sng" dirty="0" smtClean="0"/>
              <a:t>SC.5.L.15.1 </a:t>
            </a:r>
            <a:r>
              <a:rPr lang="en-US" sz="1200" dirty="0" smtClean="0"/>
              <a:t>Students will describe how, when the environment changes, differences between organisms allow some plants and animals to survive and reproduce while others die or move to new locations.</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117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for leaf</a:t>
            </a:r>
            <a:r>
              <a:rPr lang="en-US" baseline="0" dirty="0" smtClean="0"/>
              <a:t> color changes, dropping leaves, flowering, etc for tree.  Looking for hibernation, fur growth, eating changes, having babies, etc for bear.  Distinguish between reactions of animals to drastic temperature changes (north) and more subtle changes (Florida)</a:t>
            </a:r>
          </a:p>
          <a:p>
            <a:pPr>
              <a:spcBef>
                <a:spcPts val="0"/>
              </a:spcBef>
            </a:pPr>
            <a:r>
              <a:rPr lang="en-US" sz="1200" u="sng" dirty="0" smtClean="0"/>
              <a:t>SC.3.L.17.1</a:t>
            </a:r>
            <a:r>
              <a:rPr lang="en-US" sz="1200" dirty="0" smtClean="0"/>
              <a:t> Students will describe or explain how animals and plants respond to changing seasons.</a:t>
            </a:r>
          </a:p>
          <a:p>
            <a:pPr>
              <a:spcBef>
                <a:spcPts val="0"/>
              </a:spcBef>
            </a:pPr>
            <a:r>
              <a:rPr lang="en-US" sz="1200" u="sng" dirty="0" smtClean="0"/>
              <a:t>SC.4.L.17.1</a:t>
            </a:r>
            <a:r>
              <a:rPr lang="en-US" sz="1200" dirty="0" smtClean="0"/>
              <a:t> Students will compare the seasonal changes in Florida plants and animals to those in other regions of the country.</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118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Inherited characteristics: Color of eyes, Length of</a:t>
            </a:r>
            <a:r>
              <a:rPr lang="en-US" baseline="0" dirty="0" smtClean="0"/>
              <a:t> tail, Size of ears (these are all traits which are determined by genetics)</a:t>
            </a:r>
          </a:p>
          <a:p>
            <a:r>
              <a:rPr lang="en-US" baseline="0" dirty="0" smtClean="0"/>
              <a:t>Learned characteristics: Balancing, waterskiing, riding a bike (these are all behaviors that must be taught, a parent cant pass the ability on genetically)</a:t>
            </a:r>
          </a:p>
          <a:p>
            <a:pPr>
              <a:spcBef>
                <a:spcPts val="0"/>
              </a:spcBef>
            </a:pPr>
            <a:r>
              <a:rPr lang="en-US" sz="1200" u="sng" dirty="0" smtClean="0"/>
              <a:t>SC.4.L.16.2</a:t>
            </a:r>
            <a:r>
              <a:rPr lang="en-US" sz="1200" dirty="0" smtClean="0"/>
              <a:t> Students will distinguish plant or animal characteristics that are inherited from those that are affected by the environment.</a:t>
            </a:r>
          </a:p>
          <a:p>
            <a:pPr lvl="0">
              <a:spcBef>
                <a:spcPts val="0"/>
              </a:spcBef>
            </a:pPr>
            <a:r>
              <a:rPr lang="en-US" sz="1200" u="sng" dirty="0" smtClean="0"/>
              <a:t>SC.4.L.16.3</a:t>
            </a:r>
            <a:r>
              <a:rPr lang="en-US" sz="1200" dirty="0" smtClean="0"/>
              <a:t> Students will identify characteristics of animals that are inherited or distinguish inherited characteristics from those that are shaped by learning.</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119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Bee is helping distribute</a:t>
            </a:r>
            <a:r>
              <a:rPr lang="en-US" baseline="0" dirty="0" smtClean="0"/>
              <a:t> pollen and therefore assist in plant fertilization.  Monkey drops seeds as he eats the fruit which helps in planting new trees (also when the seeds are dropped in feces this helps with growth).  Sea grass helps to hold the sand together and prevents erosion, also provides homes for some animals.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SC.4.L.17.4</a:t>
            </a:r>
            <a:r>
              <a:rPr lang="en-US" sz="1200" dirty="0" smtClean="0"/>
              <a:t> Students will identify ways in which plants and animals can impact the environment.</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additional</a:t>
            </a:r>
            <a:r>
              <a:rPr lang="en-US" baseline="0" dirty="0" smtClean="0"/>
              <a:t> examples from what the kids wrote down.  Be sure to clarify opinions </a:t>
            </a:r>
            <a:r>
              <a:rPr lang="en-US" baseline="0" dirty="0" err="1" smtClean="0"/>
              <a:t>vs</a:t>
            </a:r>
            <a:r>
              <a:rPr lang="en-US" baseline="0" dirty="0" smtClean="0"/>
              <a:t> fact</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14</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Producers (Plants) get</a:t>
            </a:r>
            <a:r>
              <a:rPr lang="en-US" baseline="0" dirty="0" smtClean="0"/>
              <a:t> their energy directly from the Sun. Consumers (animals typically) get their energy from organisms.</a:t>
            </a:r>
          </a:p>
          <a:p>
            <a:r>
              <a:rPr lang="en-US" u="sng" dirty="0" smtClean="0"/>
              <a:t>SC.4.L.17.3</a:t>
            </a:r>
            <a:r>
              <a:rPr lang="en-US" dirty="0" smtClean="0"/>
              <a:t> Students will describe or explain how energy is transferred from the Sun through a food chain</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123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Sunlight, air,</a:t>
            </a:r>
            <a:r>
              <a:rPr lang="en-US" baseline="0" dirty="0" smtClean="0"/>
              <a:t> and water.  Plants CAN grow without soil as long as they have enough of the required elements to photosynthesize.  You can point out air plants that grow on trees or hydroponics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SC.3.L.17.2</a:t>
            </a:r>
            <a:r>
              <a:rPr lang="en-US" dirty="0" smtClean="0"/>
              <a:t> Students will explain that plants make their own food using carbon dioxide, water, and energy from the Sun.</a:t>
            </a:r>
          </a:p>
        </p:txBody>
      </p:sp>
      <p:sp>
        <p:nvSpPr>
          <p:cNvPr id="4" name="Slide Number Placeholder 3"/>
          <p:cNvSpPr>
            <a:spLocks noGrp="1"/>
          </p:cNvSpPr>
          <p:nvPr>
            <p:ph type="sldNum" sz="quarter" idx="10"/>
          </p:nvPr>
        </p:nvSpPr>
        <p:spPr/>
        <p:txBody>
          <a:bodyPr/>
          <a:lstStyle/>
          <a:p>
            <a:fld id="{7AF14CE9-1364-4B0F-AF89-F565A387124B}" type="slidenum">
              <a:rPr lang="en-US" smtClean="0"/>
              <a:pPr/>
              <a:t>124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Herbivore consumers only eat plants.</a:t>
            </a:r>
            <a:r>
              <a:rPr lang="en-US" baseline="0" dirty="0" smtClean="0"/>
              <a:t>  Carnivore consumers eat animals.  Animals can not be producers because they can not make their own food from the Sun’s energy</a:t>
            </a:r>
          </a:p>
          <a:p>
            <a:r>
              <a:rPr lang="en-US" u="sng" dirty="0" smtClean="0"/>
              <a:t>SC.4.L.17.2</a:t>
            </a:r>
            <a:r>
              <a:rPr lang="en-US" dirty="0" smtClean="0"/>
              <a:t> Students will explain that animals obtain energy from the plants and animals they eat</a:t>
            </a:r>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that they can replicate his experiment to validate his </a:t>
            </a:r>
            <a:r>
              <a:rPr lang="en-US" dirty="0" smtClean="0"/>
              <a:t>results; one experiment with one result does not “prove” something, if</a:t>
            </a:r>
            <a:r>
              <a:rPr lang="en-US" baseline="0" dirty="0" smtClean="0"/>
              <a:t> multiple people can do the same experiment and get the same results then the findings are more valid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SC.5.N.2.2</a:t>
            </a:r>
            <a:r>
              <a:rPr lang="en-US" dirty="0" smtClean="0"/>
              <a:t> Students will identify and explain the need for replication of scientific investigations. </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Emily’s because she had multiple</a:t>
            </a:r>
            <a:r>
              <a:rPr lang="en-US" baseline="0" dirty="0" smtClean="0"/>
              <a:t> plants for each </a:t>
            </a:r>
            <a:r>
              <a:rPr lang="en-US" baseline="0" dirty="0" smtClean="0"/>
              <a:t>fertilizer, similar issue with replication only this involves doing the same experiment again by the same person and typically having multiple trials going at the same time rather than after the fact</a:t>
            </a:r>
            <a:endParaRPr lang="en-US" baseline="0" dirty="0" smtClean="0"/>
          </a:p>
          <a:p>
            <a:r>
              <a:rPr lang="en-US" u="sng" dirty="0" smtClean="0"/>
              <a:t>SC.4.N.1.2</a:t>
            </a:r>
            <a:r>
              <a:rPr lang="en-US" dirty="0" smtClean="0"/>
              <a:t> Students will explain the reason for differences in data across groups as a result of using different tools and procedures. (</a:t>
            </a:r>
            <a:r>
              <a:rPr lang="en-US" u="sng" dirty="0" smtClean="0"/>
              <a:t>SC.3.N.1.2</a:t>
            </a:r>
            <a:r>
              <a:rPr lang="en-US" dirty="0" smtClean="0"/>
              <a:t>, </a:t>
            </a:r>
            <a:r>
              <a:rPr lang="en-US" u="sng" dirty="0" smtClean="0"/>
              <a:t>SC.3.N.1.5</a:t>
            </a:r>
            <a:r>
              <a:rPr lang="en-US" dirty="0" smtClean="0"/>
              <a:t>, </a:t>
            </a:r>
            <a:r>
              <a:rPr lang="en-US" u="sng" dirty="0" smtClean="0"/>
              <a:t>SC.4.N.1.5</a:t>
            </a:r>
            <a:r>
              <a:rPr lang="en-US" dirty="0" smtClean="0"/>
              <a:t>)</a:t>
            </a:r>
          </a:p>
          <a:p>
            <a:pPr lvl="0"/>
            <a:r>
              <a:rPr lang="en-US" u="sng" dirty="0" smtClean="0"/>
              <a:t>SC.5.N.1.3</a:t>
            </a:r>
            <a:r>
              <a:rPr lang="en-US" dirty="0" smtClean="0"/>
              <a:t> Students will identify and explain the need for repeated trials in a scientific investigation.</a:t>
            </a:r>
          </a:p>
          <a:p>
            <a:endParaRPr lang="en-US" dirty="0"/>
          </a:p>
        </p:txBody>
      </p:sp>
      <p:sp>
        <p:nvSpPr>
          <p:cNvPr id="4" name="Slide Number Placeholder 3"/>
          <p:cNvSpPr>
            <a:spLocks noGrp="1"/>
          </p:cNvSpPr>
          <p:nvPr>
            <p:ph type="sldNum" sz="quarter" idx="10"/>
          </p:nvPr>
        </p:nvSpPr>
        <p:spPr/>
        <p:txBody>
          <a:bodyPr/>
          <a:lstStyle/>
          <a:p>
            <a:fld id="{7AF14CE9-1364-4B0F-AF89-F565A387124B}"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6CB08-D745-455C-BDF0-6BA4A823B85B}"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6CB08-D745-455C-BDF0-6BA4A823B85B}"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6CB08-D745-455C-BDF0-6BA4A823B85B}"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6CB08-D745-455C-BDF0-6BA4A823B85B}"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6CB08-D745-455C-BDF0-6BA4A823B85B}"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6CB08-D745-455C-BDF0-6BA4A823B85B}" type="datetimeFigureOut">
              <a:rPr lang="en-US" smtClean="0"/>
              <a:pPr/>
              <a:t>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6CB08-D745-455C-BDF0-6BA4A823B85B}" type="datetimeFigureOut">
              <a:rPr lang="en-US" smtClean="0"/>
              <a:pPr/>
              <a:t>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6CB08-D745-455C-BDF0-6BA4A823B85B}" type="datetimeFigureOut">
              <a:rPr lang="en-US" smtClean="0"/>
              <a:pPr/>
              <a:t>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6CB08-D745-455C-BDF0-6BA4A823B85B}" type="datetimeFigureOut">
              <a:rPr lang="en-US" smtClean="0"/>
              <a:pPr/>
              <a:t>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6CB08-D745-455C-BDF0-6BA4A823B85B}" type="datetimeFigureOut">
              <a:rPr lang="en-US" smtClean="0"/>
              <a:pPr/>
              <a:t>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6CB08-D745-455C-BDF0-6BA4A823B85B}" type="datetimeFigureOut">
              <a:rPr lang="en-US" smtClean="0"/>
              <a:pPr/>
              <a:t>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06EC2-13ED-4580-942F-43D8A2B669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6CB08-D745-455C-BDF0-6BA4A823B85B}" type="datetimeFigureOut">
              <a:rPr lang="en-US" smtClean="0"/>
              <a:pPr/>
              <a:t>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06EC2-13ED-4580-942F-43D8A2B669E0}" type="slidenum">
              <a:rPr lang="en-US" smtClean="0"/>
              <a:pPr/>
              <a:t>‹#›</a:t>
            </a:fld>
            <a:endParaRPr lang="en-US"/>
          </a:p>
        </p:txBody>
      </p:sp>
      <p:pic>
        <p:nvPicPr>
          <p:cNvPr id="15366" name="Picture 6" descr="http://katieinthecity.com/files/2011/06/1308682809-76.jpg"/>
          <p:cNvPicPr>
            <a:picLocks noChangeAspect="1" noChangeArrowheads="1"/>
          </p:cNvPicPr>
          <p:nvPr userDrawn="1"/>
        </p:nvPicPr>
        <p:blipFill>
          <a:blip r:embed="rId13" cstate="print"/>
          <a:srcRect/>
          <a:stretch>
            <a:fillRect/>
          </a:stretch>
        </p:blipFill>
        <p:spPr bwMode="auto">
          <a:xfrm>
            <a:off x="3886200" y="5334000"/>
            <a:ext cx="1371600" cy="1371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harcourtschool.com/activity/science_up_close/213/deploy/interface.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teachersdomain.org/resource/lsps07.sci.life.reg.plantmovie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kidshealth.org/kid/htbw/htbw_main_page.htm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softschools.com/science/human_body/diagram/"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ciencenetlinks.com/media/filer/2011/10/04/classification.sw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quia.com/cm/1130.html?AP_rand=96833141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neok12.com/quiz/PLANTS03"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harcourtschool.com/activity/animalneed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1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hyperlink" Target="http://dsc.discovery.com/videos/planet-earth-jungles-birds-of-paradis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ecokids.ca/pub/eco_info/topics/frogs/chain_reaction/play_chainreaction.cf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scholastic.com/magicschoolbus/games/sciencenews/index.htm"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bbc.co.uk/schools/ks2bitesize/science/living_things/food_chains/play.s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bbc.co.uk/schools/scienceclips/index_flash.shtml" TargetMode="External"/><Relationship Id="rId2" Type="http://schemas.openxmlformats.org/officeDocument/2006/relationships/hyperlink" Target="http://www.bbc.co.uk/bitesize/" TargetMode="External"/><Relationship Id="rId1" Type="http://schemas.openxmlformats.org/officeDocument/2006/relationships/slideLayout" Target="../slideLayouts/slideLayout2.xml"/><Relationship Id="rId5" Type="http://schemas.openxmlformats.org/officeDocument/2006/relationships/hyperlink" Target="http://www.uen.org/3-6interactives/science.shtml" TargetMode="External"/><Relationship Id="rId4" Type="http://schemas.openxmlformats.org/officeDocument/2006/relationships/hyperlink" Target="http://phet.colorado.edu/en/simulations/category/new" TargetMode="External"/></Relationships>
</file>

<file path=ppt/slides/_rels/slide128.xml.rels><?xml version="1.0" encoding="UTF-8" standalone="yes"?>
<Relationships xmlns="http://schemas.openxmlformats.org/package/2006/relationships"><Relationship Id="rId2" Type="http://schemas.openxmlformats.org/officeDocument/2006/relationships/hyperlink" Target="mailto:rachel_hallett@scps.u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5vn63uIcPIM&amp;feature=player_detailpa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7dfKoPsA8KQ&amp;feature=player_detailpag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ience.nationalgeographic.com/science/space/solar-syste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eave.com/planetariu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iencenetlinks.com/interactives/moon/moon_challenge/moon_challeng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bbc.co.uk/schools/scienceclips/ages/9_10/earth_sun_moon.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lencoe.com/sites/common_assets/science/virtual_labs/ES03/ES03.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learner.org/interactives/rockcycle/types3.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hildrensuniversity.manchester.ac.uk/interactives/science/energy/renewable.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teachertube.com/viewVideo.php?video_id=20814&amp;title=Weathering_and_Erosion_by_StudyJam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teacher.scholastic.com/activities/studyjams/water_cycl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2.xml.rels><?xml version="1.0" encoding="UTF-8" standalone="yes"?>
<Relationships xmlns="http://schemas.openxmlformats.org/package/2006/relationships"><Relationship Id="rId3" Type="http://schemas.openxmlformats.org/officeDocument/2006/relationships/hyperlink" Target="http://www.glencoe.com/sites/common_assets/science/virtual_labs/LS19/LS19.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4.uwsp.edu/geO/faculty/ritter/interactive_climate_map/climate_map.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bpischools.org.uk/page/modules/solids-liquids-gases/slg2.cfm?coSiteNavigation_allTopic=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sciencekids.co.nz/gamesactivities/gase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mcgrawhill.ca/school/applets/bcscience7/mixtures/index.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youtube.com/watch?v=N5u0kDPevZQ&amp;feature=player_detailpag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bbc.co.uk/schools/ks2bitesize/science/materials/changing_states/play.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3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png"/><Relationship Id="rId4" Type="http://schemas.openxmlformats.org/officeDocument/2006/relationships/image" Target="../media/image34.wmf"/></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73.xml.rels><?xml version="1.0" encoding="UTF-8" standalone="yes"?>
<Relationships xmlns="http://schemas.openxmlformats.org/package/2006/relationships"><Relationship Id="rId3" Type="http://schemas.openxmlformats.org/officeDocument/2006/relationships/hyperlink" Target="http://phet.colorado.edu/sims/friction/friction_en.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phet.colorado.edu/en/simulation/sound"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phet.colorado.edu/en/simulation/energy-skate-park"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8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4.xml.rels><?xml version="1.0" encoding="UTF-8" standalone="yes"?>
<Relationships xmlns="http://schemas.openxmlformats.org/package/2006/relationships"><Relationship Id="rId3" Type="http://schemas.openxmlformats.org/officeDocument/2006/relationships/hyperlink" Target="http://www.bbc.co.uk/schools/scienceclips/ages/8_9/keeping_warm.s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phet.colorado.edu/en/simulation/balloon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phet.colorado.edu/en/simulation/circuit-construction-kit-dc"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bbc.co.uk/schools/scienceclips/ages/8_9/circuits_conductors.s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bbc.co.uk/schools/scienceclips/ages/8_9/friction.s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92.xml.rels><?xml version="1.0" encoding="UTF-8" standalone="yes"?>
<Relationships xmlns="http://schemas.openxmlformats.org/package/2006/relationships"><Relationship Id="rId3" Type="http://schemas.openxmlformats.org/officeDocument/2006/relationships/hyperlink" Target="http://www.bbc.co.uk/schools/scienceclips/ages/7_8/magnets_springs.s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bbc.co.uk/schools/scienceclips/ages/10_11/forces_action.shtm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a:t>
            </a:r>
            <a:r>
              <a:rPr lang="en-US" baseline="30000" dirty="0" smtClean="0"/>
              <a:t>th</a:t>
            </a:r>
            <a:r>
              <a:rPr lang="en-US" dirty="0" smtClean="0"/>
              <a:t> Grade Science</a:t>
            </a:r>
            <a:br>
              <a:rPr lang="en-US" dirty="0" smtClean="0"/>
            </a:br>
            <a:r>
              <a:rPr lang="en-US" dirty="0" smtClean="0"/>
              <a:t>FCAT 2.0 Review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Nature of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Observations and Evidence</a:t>
            </a:r>
            <a:endParaRPr lang="en-US" dirty="0">
              <a:solidFill>
                <a:srgbClr val="FFFF0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a:solidFill>
            <a:schemeClr val="tx1">
              <a:lumMod val="85000"/>
              <a:lumOff val="15000"/>
            </a:schemeClr>
          </a:solidFill>
        </p:spPr>
        <p:txBody>
          <a:bodyPr>
            <a:normAutofit/>
          </a:bodyPr>
          <a:lstStyle/>
          <a:p>
            <a:r>
              <a:rPr lang="en-US" u="sng" dirty="0" smtClean="0"/>
              <a:t>SC.3.L.14.1</a:t>
            </a:r>
            <a:r>
              <a:rPr lang="en-US" dirty="0" smtClean="0"/>
              <a:t> Students will identify and describe the parts of plants and the part’s role.</a:t>
            </a:r>
            <a:endParaRPr lang="en-US" dirty="0"/>
          </a:p>
          <a:p>
            <a:r>
              <a:rPr lang="en-US" u="sng" dirty="0" smtClean="0"/>
              <a:t>SC.3.L.14.2</a:t>
            </a:r>
            <a:r>
              <a:rPr lang="en-US" dirty="0" smtClean="0"/>
              <a:t> Students will describe how plants respond to stimuli.</a:t>
            </a:r>
            <a:endParaRPr lang="en-US" dirty="0"/>
          </a:p>
          <a:p>
            <a:r>
              <a:rPr lang="en-US" u="sng" dirty="0" smtClean="0"/>
              <a:t>SC.4.L.16.1</a:t>
            </a:r>
            <a:r>
              <a:rPr lang="en-US" dirty="0" smtClean="0"/>
              <a:t> Students will describe processes of sexual reproduction in flowering plants.</a:t>
            </a:r>
            <a:endParaRPr lang="en-US" dirty="0"/>
          </a:p>
          <a:p>
            <a:pPr lvl="0">
              <a:buNone/>
            </a:pP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Parts</a:t>
            </a:r>
            <a:endParaRPr lang="en-US" dirty="0"/>
          </a:p>
        </p:txBody>
      </p:sp>
      <p:sp>
        <p:nvSpPr>
          <p:cNvPr id="3" name="Content Placeholder 2"/>
          <p:cNvSpPr>
            <a:spLocks noGrp="1"/>
          </p:cNvSpPr>
          <p:nvPr>
            <p:ph idx="1"/>
          </p:nvPr>
        </p:nvSpPr>
        <p:spPr/>
        <p:txBody>
          <a:bodyPr/>
          <a:lstStyle/>
          <a:p>
            <a:r>
              <a:rPr lang="en-US" dirty="0" smtClean="0">
                <a:hlinkClick r:id="rId3"/>
              </a:rPr>
              <a:t>Plant Part Animation</a:t>
            </a:r>
            <a:endParaRPr lang="en-US" dirty="0" smtClean="0"/>
          </a:p>
          <a:p>
            <a:endParaRPr lang="en-US" dirty="0" smtClean="0"/>
          </a:p>
          <a:p>
            <a:r>
              <a:rPr lang="en-US" dirty="0" smtClean="0"/>
              <a:t>Think about:</a:t>
            </a:r>
          </a:p>
          <a:p>
            <a:pPr>
              <a:buNone/>
            </a:pPr>
            <a:r>
              <a:rPr lang="en-US" dirty="0" smtClean="0"/>
              <a:t>    How do the parts of a plant work together?</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SC.3.L.14.1</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t>
            </a:r>
            <a:r>
              <a:rPr lang="en-US" dirty="0" err="1" smtClean="0"/>
              <a:t>Simuli</a:t>
            </a:r>
            <a:endParaRPr lang="en-US" dirty="0"/>
          </a:p>
        </p:txBody>
      </p:sp>
      <p:sp>
        <p:nvSpPr>
          <p:cNvPr id="3" name="Content Placeholder 2"/>
          <p:cNvSpPr>
            <a:spLocks noGrp="1"/>
          </p:cNvSpPr>
          <p:nvPr>
            <p:ph idx="1"/>
          </p:nvPr>
        </p:nvSpPr>
        <p:spPr/>
        <p:txBody>
          <a:bodyPr/>
          <a:lstStyle/>
          <a:p>
            <a:r>
              <a:rPr lang="en-US" dirty="0" smtClean="0">
                <a:hlinkClick r:id="rId3"/>
              </a:rPr>
              <a:t>Plants in Motion</a:t>
            </a:r>
            <a:endParaRPr lang="en-US" dirty="0" smtClean="0"/>
          </a:p>
          <a:p>
            <a:endParaRPr lang="en-US" dirty="0" smtClean="0"/>
          </a:p>
          <a:p>
            <a:r>
              <a:rPr lang="en-US" dirty="0" smtClean="0"/>
              <a:t>Think about:</a:t>
            </a:r>
          </a:p>
          <a:p>
            <a:pPr>
              <a:buNone/>
            </a:pPr>
            <a:r>
              <a:rPr lang="en-US" dirty="0" smtClean="0"/>
              <a:t>    How are the plants responding to light and gravity?</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SC.3.L.13.2</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Reproduction</a:t>
            </a:r>
            <a:endParaRPr lang="en-US" dirty="0"/>
          </a:p>
        </p:txBody>
      </p:sp>
      <p:pic>
        <p:nvPicPr>
          <p:cNvPr id="4" name="Content Placeholder 3" descr="parts of a flower.JPG"/>
          <p:cNvPicPr>
            <a:picLocks noGrp="1" noChangeAspect="1"/>
          </p:cNvPicPr>
          <p:nvPr>
            <p:ph idx="1"/>
          </p:nvPr>
        </p:nvPicPr>
        <p:blipFill>
          <a:blip r:embed="rId3" cstate="print"/>
          <a:srcRect l="16573"/>
          <a:stretch>
            <a:fillRect/>
          </a:stretch>
        </p:blipFill>
        <p:spPr>
          <a:xfrm>
            <a:off x="2743200" y="1447800"/>
            <a:ext cx="3411911" cy="3429000"/>
          </a:xfrm>
        </p:spPr>
      </p:pic>
      <p:sp>
        <p:nvSpPr>
          <p:cNvPr id="5" name="8-Point Star 4"/>
          <p:cNvSpPr/>
          <p:nvPr/>
        </p:nvSpPr>
        <p:spPr>
          <a:xfrm>
            <a:off x="2362200" y="1295400"/>
            <a:ext cx="838200" cy="838200"/>
          </a:xfrm>
          <a:prstGeom prst="star8">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6" name="8-Point Star 5"/>
          <p:cNvSpPr/>
          <p:nvPr/>
        </p:nvSpPr>
        <p:spPr>
          <a:xfrm>
            <a:off x="2362200" y="3429000"/>
            <a:ext cx="838200" cy="838200"/>
          </a:xfrm>
          <a:prstGeom prst="star8">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7" name="8-Point Star 6"/>
          <p:cNvSpPr/>
          <p:nvPr/>
        </p:nvSpPr>
        <p:spPr>
          <a:xfrm>
            <a:off x="3124200" y="4343400"/>
            <a:ext cx="838200" cy="838200"/>
          </a:xfrm>
          <a:prstGeom prst="star8">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8" name="8-Point Star 7"/>
          <p:cNvSpPr/>
          <p:nvPr/>
        </p:nvSpPr>
        <p:spPr>
          <a:xfrm>
            <a:off x="5715000" y="2590800"/>
            <a:ext cx="838200" cy="838200"/>
          </a:xfrm>
          <a:prstGeom prst="star8">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9" name="8-Point Star 8"/>
          <p:cNvSpPr/>
          <p:nvPr/>
        </p:nvSpPr>
        <p:spPr>
          <a:xfrm>
            <a:off x="6019800" y="1752600"/>
            <a:ext cx="838200" cy="838200"/>
          </a:xfrm>
          <a:prstGeom prst="star8">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10" name="Rectangle 9"/>
          <p:cNvSpPr/>
          <p:nvPr/>
        </p:nvSpPr>
        <p:spPr>
          <a:xfrm>
            <a:off x="1295400" y="1219200"/>
            <a:ext cx="1944571" cy="92333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Petals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914400" y="3352800"/>
            <a:ext cx="2407711" cy="92333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Stamen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609600" y="4267200"/>
            <a:ext cx="4875310" cy="92333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Ovary with Eggs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867400" y="1676400"/>
            <a:ext cx="2040943" cy="923330"/>
          </a:xfrm>
          <a:prstGeom prst="rect">
            <a:avLst/>
          </a:prstGeom>
          <a:solidFill>
            <a:schemeClr val="tx1">
              <a:lumMod val="85000"/>
              <a:lumOff val="15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Pollen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5486400" y="2514600"/>
            <a:ext cx="1609993" cy="92333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Pistil</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914400" y="2057400"/>
            <a:ext cx="2923364" cy="646331"/>
          </a:xfrm>
          <a:prstGeom prst="rect">
            <a:avLst/>
          </a:prstGeom>
          <a:solidFill>
            <a:schemeClr val="tx1">
              <a:lumMod val="85000"/>
              <a:lumOff val="15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cap="none" spc="0" dirty="0" smtClean="0">
                <a:ln/>
                <a:solidFill>
                  <a:schemeClr val="accent3"/>
                </a:solidFill>
                <a:effectLst/>
              </a:rPr>
              <a:t>Attract insects</a:t>
            </a:r>
            <a:endParaRPr lang="en-US" sz="3600" b="1" cap="none" spc="0" dirty="0">
              <a:ln/>
              <a:solidFill>
                <a:schemeClr val="accent3"/>
              </a:solidFill>
              <a:effectLst/>
            </a:endParaRPr>
          </a:p>
        </p:txBody>
      </p:sp>
      <p:sp>
        <p:nvSpPr>
          <p:cNvPr id="17" name="Rectangle 16"/>
          <p:cNvSpPr/>
          <p:nvPr/>
        </p:nvSpPr>
        <p:spPr>
          <a:xfrm>
            <a:off x="0" y="4114800"/>
            <a:ext cx="4309193" cy="584775"/>
          </a:xfrm>
          <a:prstGeom prst="rect">
            <a:avLst/>
          </a:prstGeom>
          <a:solidFill>
            <a:schemeClr val="tx1">
              <a:lumMod val="85000"/>
              <a:lumOff val="15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accent3"/>
                </a:solidFill>
              </a:rPr>
              <a:t>Male part, makes pollen</a:t>
            </a:r>
            <a:endParaRPr lang="en-US" sz="3200" b="1" cap="none" spc="0" dirty="0">
              <a:ln/>
              <a:solidFill>
                <a:schemeClr val="accent3"/>
              </a:solidFill>
              <a:effectLst/>
            </a:endParaRPr>
          </a:p>
        </p:txBody>
      </p:sp>
      <p:sp>
        <p:nvSpPr>
          <p:cNvPr id="18" name="Rectangle 17"/>
          <p:cNvSpPr/>
          <p:nvPr/>
        </p:nvSpPr>
        <p:spPr>
          <a:xfrm>
            <a:off x="1324126" y="5181600"/>
            <a:ext cx="3642151" cy="1077218"/>
          </a:xfrm>
          <a:prstGeom prst="rect">
            <a:avLst/>
          </a:prstGeom>
          <a:solidFill>
            <a:schemeClr val="tx1">
              <a:lumMod val="85000"/>
              <a:lumOff val="15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accent3"/>
                </a:solidFill>
              </a:rPr>
              <a:t>Eggs become seeds, </a:t>
            </a:r>
          </a:p>
          <a:p>
            <a:pPr algn="ctr"/>
            <a:r>
              <a:rPr lang="en-US" sz="3200" b="1" dirty="0" smtClean="0">
                <a:ln/>
                <a:solidFill>
                  <a:schemeClr val="accent3"/>
                </a:solidFill>
              </a:rPr>
              <a:t>ovary becomes fruit</a:t>
            </a:r>
            <a:endParaRPr lang="en-US" sz="3200" b="1" cap="none" spc="0" dirty="0">
              <a:ln/>
              <a:solidFill>
                <a:schemeClr val="accent3"/>
              </a:solidFill>
              <a:effectLst/>
            </a:endParaRPr>
          </a:p>
        </p:txBody>
      </p:sp>
      <p:sp>
        <p:nvSpPr>
          <p:cNvPr id="19" name="Rectangle 18"/>
          <p:cNvSpPr/>
          <p:nvPr/>
        </p:nvSpPr>
        <p:spPr>
          <a:xfrm>
            <a:off x="5208448" y="2438400"/>
            <a:ext cx="3326873" cy="646331"/>
          </a:xfrm>
          <a:prstGeom prst="rect">
            <a:avLst/>
          </a:prstGeom>
          <a:solidFill>
            <a:schemeClr val="tx1">
              <a:lumMod val="85000"/>
              <a:lumOff val="15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accent3"/>
                </a:solidFill>
              </a:rPr>
              <a:t>Similar to sperm</a:t>
            </a:r>
            <a:endParaRPr lang="en-US" sz="3600" b="1" cap="none" spc="0" dirty="0">
              <a:ln/>
              <a:solidFill>
                <a:schemeClr val="accent3"/>
              </a:solidFill>
              <a:effectLst/>
            </a:endParaRPr>
          </a:p>
        </p:txBody>
      </p:sp>
      <p:sp>
        <p:nvSpPr>
          <p:cNvPr id="20" name="Rectangle 19"/>
          <p:cNvSpPr/>
          <p:nvPr/>
        </p:nvSpPr>
        <p:spPr>
          <a:xfrm>
            <a:off x="4006072" y="3429000"/>
            <a:ext cx="4969629" cy="584775"/>
          </a:xfrm>
          <a:prstGeom prst="rect">
            <a:avLst/>
          </a:prstGeom>
          <a:solidFill>
            <a:schemeClr val="tx1">
              <a:lumMod val="85000"/>
              <a:lumOff val="15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Female part, receives pollen</a:t>
            </a:r>
            <a:endParaRPr lang="en-US" sz="3200" b="1" cap="none" spc="0" dirty="0">
              <a:ln/>
              <a:solidFill>
                <a:schemeClr val="accent3"/>
              </a:solidFill>
              <a:effectLst/>
            </a:endParaRPr>
          </a:p>
        </p:txBody>
      </p:sp>
      <p:sp>
        <p:nvSpPr>
          <p:cNvPr id="21" name="TextBox 20"/>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SC.4.L.16.1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5" grpId="1" animBg="1"/>
      <p:bldP spid="17" grpId="1" animBg="1"/>
      <p:bldP spid="17" grpId="2" animBg="1"/>
      <p:bldP spid="18" grpId="0" animBg="1"/>
      <p:bldP spid="18" grpId="1" animBg="1"/>
      <p:bldP spid="19" grpId="0" animBg="1"/>
      <p:bldP spid="19" grpId="1" animBg="1"/>
      <p:bldP spid="20" grpId="0" animBg="1"/>
      <p:bldP spid="20"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Life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Human Body</a:t>
            </a:r>
            <a:endParaRPr lang="en-US" dirty="0">
              <a:solidFill>
                <a:srgbClr val="FFFF0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1"/>
            <a:ext cx="8686800" cy="3276599"/>
          </a:xfrm>
          <a:solidFill>
            <a:schemeClr val="tx1">
              <a:lumMod val="85000"/>
              <a:lumOff val="15000"/>
            </a:schemeClr>
          </a:solidFill>
        </p:spPr>
        <p:txBody>
          <a:bodyPr>
            <a:normAutofit/>
          </a:bodyPr>
          <a:lstStyle/>
          <a:p>
            <a:pPr lvl="0"/>
            <a:r>
              <a:rPr lang="en-US" u="sng" dirty="0" smtClean="0"/>
              <a:t>SC.5.L.14.1</a:t>
            </a:r>
            <a:r>
              <a:rPr lang="en-US" dirty="0" smtClean="0"/>
              <a:t> Students will identify organs in the human body and describe their functions.</a:t>
            </a:r>
          </a:p>
          <a:p>
            <a:pPr>
              <a:buNone/>
            </a:pPr>
            <a:endParaRPr lang="en-US" dirty="0"/>
          </a:p>
          <a:p>
            <a:pPr lvl="0">
              <a:buNone/>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Body: Organs</a:t>
            </a:r>
            <a:endParaRPr lang="en-US" dirty="0"/>
          </a:p>
        </p:txBody>
      </p:sp>
      <p:sp>
        <p:nvSpPr>
          <p:cNvPr id="3" name="Content Placeholder 2"/>
          <p:cNvSpPr>
            <a:spLocks noGrp="1"/>
          </p:cNvSpPr>
          <p:nvPr>
            <p:ph idx="1"/>
          </p:nvPr>
        </p:nvSpPr>
        <p:spPr/>
        <p:txBody>
          <a:bodyPr/>
          <a:lstStyle/>
          <a:p>
            <a:r>
              <a:rPr lang="en-US" dirty="0" smtClean="0">
                <a:hlinkClick r:id="rId3"/>
              </a:rPr>
              <a:t>Organs with Information</a:t>
            </a:r>
            <a:endParaRPr lang="en-US" dirty="0" smtClean="0"/>
          </a:p>
          <a:p>
            <a:r>
              <a:rPr lang="en-US" dirty="0" smtClean="0">
                <a:hlinkClick r:id="rId4"/>
              </a:rPr>
              <a:t>Identifying Organs (no function)</a:t>
            </a:r>
            <a:endParaRPr lang="en-US" dirty="0" smtClean="0"/>
          </a:p>
          <a:p>
            <a:endParaRPr lang="en-US" dirty="0" smtClean="0"/>
          </a:p>
          <a:p>
            <a:r>
              <a:rPr lang="en-US" dirty="0" smtClean="0"/>
              <a:t>Think about:</a:t>
            </a:r>
          </a:p>
          <a:p>
            <a:pPr>
              <a:buNone/>
            </a:pPr>
            <a:r>
              <a:rPr lang="en-US" dirty="0" smtClean="0"/>
              <a:t>    What are the functions of the various organs?</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SC.5.L.14.1</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Life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Comparing and Classifying </a:t>
            </a:r>
          </a:p>
          <a:p>
            <a:r>
              <a:rPr lang="en-US" dirty="0" smtClean="0">
                <a:solidFill>
                  <a:srgbClr val="FFFF00"/>
                </a:solidFill>
              </a:rPr>
              <a:t>Plants and Animals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371600"/>
            <a:ext cx="8686800" cy="4191000"/>
          </a:xfrm>
          <a:solidFill>
            <a:schemeClr val="tx1">
              <a:lumMod val="85000"/>
              <a:lumOff val="15000"/>
            </a:schemeClr>
          </a:solidFill>
        </p:spPr>
        <p:txBody>
          <a:bodyPr>
            <a:normAutofit fontScale="92500" lnSpcReduction="10000"/>
          </a:bodyPr>
          <a:lstStyle/>
          <a:p>
            <a:pPr lvl="0"/>
            <a:r>
              <a:rPr lang="en-US" u="sng" dirty="0" smtClean="0"/>
              <a:t>SC.5.L.14.2</a:t>
            </a:r>
            <a:r>
              <a:rPr lang="en-US" dirty="0" smtClean="0"/>
              <a:t> Students </a:t>
            </a:r>
            <a:r>
              <a:rPr lang="en-US" dirty="0"/>
              <a:t>will compare </a:t>
            </a:r>
            <a:r>
              <a:rPr lang="en-US" dirty="0" smtClean="0"/>
              <a:t>and </a:t>
            </a:r>
            <a:r>
              <a:rPr lang="en-US" dirty="0"/>
              <a:t>contrast the function of organs </a:t>
            </a:r>
            <a:r>
              <a:rPr lang="en-US" dirty="0" smtClean="0"/>
              <a:t>and </a:t>
            </a:r>
            <a:r>
              <a:rPr lang="en-US" dirty="0"/>
              <a:t>other physical structures of plants </a:t>
            </a:r>
            <a:r>
              <a:rPr lang="en-US" dirty="0" smtClean="0"/>
              <a:t>and </a:t>
            </a:r>
            <a:r>
              <a:rPr lang="en-US" dirty="0"/>
              <a:t>animals.</a:t>
            </a:r>
          </a:p>
          <a:p>
            <a:pPr lvl="0"/>
            <a:r>
              <a:rPr lang="en-US" u="sng" dirty="0" smtClean="0"/>
              <a:t>SC.3.L.15.1</a:t>
            </a:r>
            <a:r>
              <a:rPr lang="en-US" dirty="0" smtClean="0"/>
              <a:t> Students </a:t>
            </a:r>
            <a:r>
              <a:rPr lang="en-US" dirty="0"/>
              <a:t>will classify animals into major groups according to their physical characteristics and behaviors.</a:t>
            </a:r>
          </a:p>
          <a:p>
            <a:pPr lvl="0"/>
            <a:r>
              <a:rPr lang="en-US" u="sng" dirty="0" smtClean="0"/>
              <a:t>SC.3.L.15.2</a:t>
            </a:r>
            <a:r>
              <a:rPr lang="en-US" dirty="0" smtClean="0"/>
              <a:t> Students </a:t>
            </a:r>
            <a:r>
              <a:rPr lang="en-US" dirty="0"/>
              <a:t>will classify flowering </a:t>
            </a:r>
            <a:r>
              <a:rPr lang="en-US" dirty="0" smtClean="0"/>
              <a:t>and non-flowering </a:t>
            </a:r>
            <a:r>
              <a:rPr lang="en-US" dirty="0"/>
              <a:t>plants into major groups according to their physical characteristics.</a:t>
            </a:r>
          </a:p>
          <a:p>
            <a:pPr lvl="0">
              <a:buNone/>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classification</a:t>
            </a:r>
            <a:endParaRPr lang="en-US" dirty="0"/>
          </a:p>
        </p:txBody>
      </p:sp>
      <p:sp>
        <p:nvSpPr>
          <p:cNvPr id="3" name="Content Placeholder 2"/>
          <p:cNvSpPr>
            <a:spLocks noGrp="1"/>
          </p:cNvSpPr>
          <p:nvPr>
            <p:ph idx="1"/>
          </p:nvPr>
        </p:nvSpPr>
        <p:spPr>
          <a:xfrm>
            <a:off x="228600" y="1447800"/>
            <a:ext cx="8686800" cy="4953000"/>
          </a:xfrm>
          <a:solidFill>
            <a:schemeClr val="tx1">
              <a:lumMod val="85000"/>
              <a:lumOff val="15000"/>
            </a:schemeClr>
          </a:solidFill>
        </p:spPr>
        <p:txBody>
          <a:bodyPr>
            <a:normAutofit/>
          </a:bodyPr>
          <a:lstStyle/>
          <a:p>
            <a:r>
              <a:rPr lang="en-US" dirty="0" smtClean="0">
                <a:hlinkClick r:id="rId3"/>
              </a:rPr>
              <a:t>Classification Matching Game</a:t>
            </a:r>
            <a:endParaRPr lang="en-US" dirty="0" smtClean="0"/>
          </a:p>
          <a:p>
            <a:endParaRPr lang="en-US" dirty="0" smtClean="0"/>
          </a:p>
          <a:p>
            <a:r>
              <a:rPr lang="en-US" dirty="0" smtClean="0">
                <a:hlinkClick r:id="rId4"/>
              </a:rPr>
              <a:t>Animal Classification Quiz</a:t>
            </a:r>
            <a:endParaRPr lang="en-US" dirty="0" smtClean="0"/>
          </a:p>
          <a:p>
            <a:endParaRPr lang="en-US" dirty="0"/>
          </a:p>
          <a:p>
            <a:r>
              <a:rPr lang="en-US" dirty="0" smtClean="0"/>
              <a:t>Think about</a:t>
            </a:r>
          </a:p>
          <a:p>
            <a:pPr>
              <a:buNone/>
            </a:pPr>
            <a:r>
              <a:rPr lang="en-US" sz="2800" dirty="0"/>
              <a:t> </a:t>
            </a:r>
            <a:r>
              <a:rPr lang="en-US" sz="2800" dirty="0" smtClean="0"/>
              <a:t>   -Are there any invertebrates that have an endoskeleton? If yes, give one example.</a:t>
            </a:r>
          </a:p>
          <a:p>
            <a:pPr>
              <a:buNone/>
            </a:pPr>
            <a:r>
              <a:rPr lang="en-US" sz="2800" dirty="0"/>
              <a:t> </a:t>
            </a:r>
            <a:r>
              <a:rPr lang="en-US" sz="2800" dirty="0" smtClean="0"/>
              <a:t>   -Are there any vertebrates that have an exoskeleton?</a:t>
            </a:r>
          </a:p>
          <a:p>
            <a:pPr>
              <a:buNone/>
            </a:pPr>
            <a:r>
              <a:rPr lang="en-US" sz="2800" dirty="0" smtClean="0"/>
              <a:t>     If yes, give one example.</a:t>
            </a:r>
            <a:endParaRPr lang="en-US" sz="2800" dirty="0"/>
          </a:p>
          <a:p>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SC.3.L.15.1</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152400" y="1600200"/>
            <a:ext cx="8686800" cy="4525963"/>
          </a:xfrm>
          <a:solidFill>
            <a:schemeClr val="tx1">
              <a:lumMod val="85000"/>
              <a:lumOff val="15000"/>
            </a:schemeClr>
          </a:solidFill>
        </p:spPr>
        <p:txBody>
          <a:bodyPr>
            <a:normAutofit fontScale="92500" lnSpcReduction="20000"/>
          </a:bodyPr>
          <a:lstStyle/>
          <a:p>
            <a:pPr lvl="0"/>
            <a:r>
              <a:rPr lang="en-US" u="sng" dirty="0" smtClean="0"/>
              <a:t>SC.5.N.2.1</a:t>
            </a:r>
            <a:r>
              <a:rPr lang="en-US" dirty="0" smtClean="0"/>
              <a:t> Students </a:t>
            </a:r>
            <a:r>
              <a:rPr lang="en-US" dirty="0"/>
              <a:t>will identify </a:t>
            </a:r>
            <a:r>
              <a:rPr lang="en-US" dirty="0" smtClean="0"/>
              <a:t>and </a:t>
            </a:r>
            <a:r>
              <a:rPr lang="en-US" dirty="0"/>
              <a:t>explain that science is grounded in verifiable observations (empirical) that are testable</a:t>
            </a:r>
            <a:r>
              <a:rPr lang="en-US" dirty="0" smtClean="0"/>
              <a:t>. (</a:t>
            </a:r>
            <a:r>
              <a:rPr lang="en-US" u="sng" dirty="0" smtClean="0"/>
              <a:t>SC.3.N.1.7</a:t>
            </a:r>
            <a:r>
              <a:rPr lang="en-US" dirty="0" smtClean="0"/>
              <a:t>, </a:t>
            </a:r>
            <a:r>
              <a:rPr lang="en-US" u="sng" dirty="0" smtClean="0"/>
              <a:t>SC.4.N.1.7</a:t>
            </a:r>
            <a:r>
              <a:rPr lang="en-US" dirty="0" smtClean="0"/>
              <a:t>) </a:t>
            </a:r>
          </a:p>
          <a:p>
            <a:r>
              <a:rPr lang="en-US" u="sng" dirty="0" smtClean="0"/>
              <a:t>SC.5.N.1.5</a:t>
            </a:r>
            <a:r>
              <a:rPr lang="en-US" dirty="0" smtClean="0"/>
              <a:t> Scientific investigation frequently does not parallel the steps of "the scientific method." (</a:t>
            </a:r>
            <a:r>
              <a:rPr lang="en-US" u="sng" dirty="0" smtClean="0"/>
              <a:t>SC.4.N.1.3</a:t>
            </a:r>
            <a:r>
              <a:rPr lang="en-US" dirty="0" smtClean="0"/>
              <a:t>)</a:t>
            </a:r>
            <a:endParaRPr lang="en-US" dirty="0"/>
          </a:p>
          <a:p>
            <a:pPr lvl="0"/>
            <a:r>
              <a:rPr lang="en-US" u="sng" dirty="0" smtClean="0"/>
              <a:t>SC.5.N.1.6</a:t>
            </a:r>
            <a:r>
              <a:rPr lang="en-US" dirty="0" smtClean="0"/>
              <a:t> Students </a:t>
            </a:r>
            <a:r>
              <a:rPr lang="en-US" dirty="0"/>
              <a:t>will distinguish between personal interpretation and verified </a:t>
            </a:r>
            <a:r>
              <a:rPr lang="en-US" dirty="0" smtClean="0"/>
              <a:t>observation. Students </a:t>
            </a:r>
            <a:r>
              <a:rPr lang="en-US" dirty="0"/>
              <a:t>will distinguish between examples of evidence or observations (empirical) and personal opinions.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classification</a:t>
            </a:r>
            <a:endParaRPr lang="en-US" dirty="0"/>
          </a:p>
        </p:txBody>
      </p:sp>
      <p:sp>
        <p:nvSpPr>
          <p:cNvPr id="3" name="Content Placeholder 2"/>
          <p:cNvSpPr>
            <a:spLocks noGrp="1"/>
          </p:cNvSpPr>
          <p:nvPr>
            <p:ph idx="1"/>
          </p:nvPr>
        </p:nvSpPr>
        <p:spPr/>
        <p:txBody>
          <a:bodyPr/>
          <a:lstStyle/>
          <a:p>
            <a:r>
              <a:rPr lang="en-US" dirty="0" smtClean="0">
                <a:hlinkClick r:id="rId3"/>
              </a:rPr>
              <a:t>Plant Classification Quiz</a:t>
            </a:r>
            <a:endParaRPr lang="en-US" dirty="0" smtClean="0"/>
          </a:p>
          <a:p>
            <a:endParaRPr lang="en-US" dirty="0"/>
          </a:p>
          <a:p>
            <a:r>
              <a:rPr lang="en-US" dirty="0" smtClean="0"/>
              <a:t>Think about:</a:t>
            </a:r>
          </a:p>
          <a:p>
            <a:pPr>
              <a:buNone/>
            </a:pPr>
            <a:r>
              <a:rPr lang="en-US" dirty="0"/>
              <a:t> </a:t>
            </a:r>
            <a:r>
              <a:rPr lang="en-US" dirty="0" smtClean="0"/>
              <a:t>   What are the main features used to distinguish between types of plants?</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SC.3.L.15.2</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267200" y="3352800"/>
            <a:ext cx="4495800" cy="1905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Plant and Animal Comparison</a:t>
            </a:r>
            <a:endParaRPr lang="en-US" dirty="0"/>
          </a:p>
        </p:txBody>
      </p:sp>
      <p:pic>
        <p:nvPicPr>
          <p:cNvPr id="38919" name="Picture 7" descr="http://img.ehowcdn.com/article-page-main/ehow/images/a05/sm/k3/happens-stomata-open_-800x800.jpg"/>
          <p:cNvPicPr>
            <a:picLocks noChangeAspect="1" noChangeArrowheads="1"/>
          </p:cNvPicPr>
          <p:nvPr/>
        </p:nvPicPr>
        <p:blipFill>
          <a:blip r:embed="rId3" cstate="print"/>
          <a:srcRect/>
          <a:stretch>
            <a:fillRect/>
          </a:stretch>
        </p:blipFill>
        <p:spPr bwMode="auto">
          <a:xfrm>
            <a:off x="5105400" y="1524000"/>
            <a:ext cx="1447800" cy="1415627"/>
          </a:xfrm>
          <a:prstGeom prst="rect">
            <a:avLst/>
          </a:prstGeom>
          <a:noFill/>
        </p:spPr>
      </p:pic>
      <p:pic>
        <p:nvPicPr>
          <p:cNvPr id="38921" name="Picture 9" descr="http://www.bu.edu/av/clas/g/fauna_and_flora/sunflower/sunflower_stem.JPG"/>
          <p:cNvPicPr>
            <a:picLocks noChangeAspect="1" noChangeArrowheads="1"/>
          </p:cNvPicPr>
          <p:nvPr/>
        </p:nvPicPr>
        <p:blipFill>
          <a:blip r:embed="rId4" cstate="print"/>
          <a:srcRect l="5000" t="21667" r="5000" b="18333"/>
          <a:stretch>
            <a:fillRect/>
          </a:stretch>
        </p:blipFill>
        <p:spPr bwMode="auto">
          <a:xfrm rot="5400000">
            <a:off x="2076450" y="4019550"/>
            <a:ext cx="1752600" cy="876300"/>
          </a:xfrm>
          <a:prstGeom prst="rect">
            <a:avLst/>
          </a:prstGeom>
          <a:noFill/>
        </p:spPr>
      </p:pic>
      <p:pic>
        <p:nvPicPr>
          <p:cNvPr id="38923" name="Picture 11" descr="http://www.davidtorno.com/MacTex_Uploads/Skin001.jpg"/>
          <p:cNvPicPr>
            <a:picLocks noChangeAspect="1" noChangeArrowheads="1"/>
          </p:cNvPicPr>
          <p:nvPr/>
        </p:nvPicPr>
        <p:blipFill>
          <a:blip r:embed="rId5" cstate="print"/>
          <a:srcRect/>
          <a:stretch>
            <a:fillRect/>
          </a:stretch>
        </p:blipFill>
        <p:spPr bwMode="auto">
          <a:xfrm>
            <a:off x="1981200" y="1600200"/>
            <a:ext cx="1905000" cy="1270000"/>
          </a:xfrm>
          <a:prstGeom prst="rect">
            <a:avLst/>
          </a:prstGeom>
          <a:noFill/>
        </p:spPr>
      </p:pic>
      <p:pic>
        <p:nvPicPr>
          <p:cNvPr id="38925" name="Picture 13" descr="http://www.kidport.com/reflib/science/HumanBody/SkeletalSystem/images/SkeletonAnterior.jpg"/>
          <p:cNvPicPr>
            <a:picLocks noChangeAspect="1" noChangeArrowheads="1"/>
          </p:cNvPicPr>
          <p:nvPr/>
        </p:nvPicPr>
        <p:blipFill>
          <a:blip r:embed="rId6" cstate="print"/>
          <a:srcRect/>
          <a:stretch>
            <a:fillRect/>
          </a:stretch>
        </p:blipFill>
        <p:spPr bwMode="auto">
          <a:xfrm>
            <a:off x="609600" y="3429000"/>
            <a:ext cx="956091" cy="1974232"/>
          </a:xfrm>
          <a:prstGeom prst="rect">
            <a:avLst/>
          </a:prstGeom>
          <a:noFill/>
        </p:spPr>
      </p:pic>
      <p:pic>
        <p:nvPicPr>
          <p:cNvPr id="38927" name="Picture 15" descr="http://adamsnurseries.com/images/apples.jpg"/>
          <p:cNvPicPr>
            <a:picLocks noChangeAspect="1" noChangeArrowheads="1"/>
          </p:cNvPicPr>
          <p:nvPr/>
        </p:nvPicPr>
        <p:blipFill>
          <a:blip r:embed="rId7" cstate="print"/>
          <a:srcRect/>
          <a:stretch>
            <a:fillRect/>
          </a:stretch>
        </p:blipFill>
        <p:spPr bwMode="auto">
          <a:xfrm>
            <a:off x="6781800" y="3657600"/>
            <a:ext cx="1855573" cy="1390651"/>
          </a:xfrm>
          <a:prstGeom prst="rect">
            <a:avLst/>
          </a:prstGeom>
          <a:noFill/>
        </p:spPr>
      </p:pic>
      <p:sp>
        <p:nvSpPr>
          <p:cNvPr id="22" name="Left-Right Arrow 21"/>
          <p:cNvSpPr/>
          <p:nvPr/>
        </p:nvSpPr>
        <p:spPr>
          <a:xfrm>
            <a:off x="4038600" y="1981200"/>
            <a:ext cx="7620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a:off x="1676400" y="4114800"/>
            <a:ext cx="7620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a:off x="5943600" y="4191000"/>
            <a:ext cx="7620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52600" y="1371600"/>
            <a:ext cx="50292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 y="3352800"/>
            <a:ext cx="2971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zimbra.scps.k12.fl.us/service/home/~/reproductive%20system.jpg?auth=co&amp;loc=en_US&amp;id=104773&amp;part=2"/>
          <p:cNvPicPr>
            <a:picLocks noChangeAspect="1" noChangeArrowheads="1"/>
          </p:cNvPicPr>
          <p:nvPr/>
        </p:nvPicPr>
        <p:blipFill>
          <a:blip r:embed="rId8" cstate="print"/>
          <a:srcRect l="26016" t="3902" r="31707" b="41463"/>
          <a:stretch>
            <a:fillRect/>
          </a:stretch>
        </p:blipFill>
        <p:spPr bwMode="auto">
          <a:xfrm>
            <a:off x="4495800" y="3657600"/>
            <a:ext cx="1289957" cy="1389185"/>
          </a:xfrm>
          <a:prstGeom prst="rect">
            <a:avLst/>
          </a:prstGeom>
          <a:noFill/>
        </p:spPr>
      </p:pic>
      <p:sp>
        <p:nvSpPr>
          <p:cNvPr id="15" name="TextBox 14"/>
          <p:cNvSpPr txBox="1"/>
          <p:nvPr/>
        </p:nvSpPr>
        <p:spPr>
          <a:xfrm>
            <a:off x="152400" y="5715000"/>
            <a:ext cx="8763000" cy="584775"/>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How are these structures similar/different?</a:t>
            </a:r>
            <a:endParaRPr lang="en-US" sz="3200" dirty="0">
              <a:solidFill>
                <a:srgbClr val="FFFF00"/>
              </a:solidFill>
            </a:endParaRPr>
          </a:p>
        </p:txBody>
      </p:sp>
      <p:sp>
        <p:nvSpPr>
          <p:cNvPr id="16" name="TextBox 15"/>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SC.5.L.14.2</a:t>
            </a:r>
          </a:p>
          <a:p>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Life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Life Cycles of Plants and Animals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1"/>
            <a:ext cx="8686800" cy="3276600"/>
          </a:xfrm>
          <a:solidFill>
            <a:schemeClr val="tx1">
              <a:lumMod val="85000"/>
              <a:lumOff val="15000"/>
            </a:schemeClr>
          </a:solidFill>
        </p:spPr>
        <p:txBody>
          <a:bodyPr>
            <a:normAutofit/>
          </a:bodyPr>
          <a:lstStyle/>
          <a:p>
            <a:r>
              <a:rPr lang="en-US" u="sng" dirty="0" smtClean="0"/>
              <a:t>SC.4.L.16.4</a:t>
            </a:r>
            <a:r>
              <a:rPr lang="en-US" dirty="0" smtClean="0"/>
              <a:t> Students will identify, compare, and contrast the major life cycles of Florida plants and animals.</a:t>
            </a:r>
          </a:p>
          <a:p>
            <a:pPr lvl="0"/>
            <a:endParaRPr lang="en-US" dirty="0"/>
          </a:p>
          <a:p>
            <a:pPr lvl="0">
              <a:buNone/>
            </a:pP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Cycles</a:t>
            </a:r>
            <a:endParaRPr lang="en-US" dirty="0"/>
          </a:p>
        </p:txBody>
      </p:sp>
      <p:pic>
        <p:nvPicPr>
          <p:cNvPr id="131076" name="Picture 4" descr="http://www.fightthebite.net/images/Life-cycle-2500.jpg"/>
          <p:cNvPicPr>
            <a:picLocks noChangeAspect="1" noChangeArrowheads="1"/>
          </p:cNvPicPr>
          <p:nvPr/>
        </p:nvPicPr>
        <p:blipFill>
          <a:blip r:embed="rId3" cstate="print"/>
          <a:srcRect/>
          <a:stretch>
            <a:fillRect/>
          </a:stretch>
        </p:blipFill>
        <p:spPr bwMode="auto">
          <a:xfrm>
            <a:off x="228600" y="1371600"/>
            <a:ext cx="4343400" cy="2823210"/>
          </a:xfrm>
          <a:prstGeom prst="rect">
            <a:avLst/>
          </a:prstGeom>
          <a:noFill/>
        </p:spPr>
      </p:pic>
      <p:pic>
        <p:nvPicPr>
          <p:cNvPr id="131078" name="Picture 6" descr="http://t3.gstatic.com/images?q=tbn:ANd9GcS_IyF2XFSmR1opxu1vA9N_DR-vXqtUxkdf1gfP0v-tuzFGPkPkG-39k3gp9w"/>
          <p:cNvPicPr>
            <a:picLocks noChangeAspect="1" noChangeArrowheads="1"/>
          </p:cNvPicPr>
          <p:nvPr/>
        </p:nvPicPr>
        <p:blipFill>
          <a:blip r:embed="rId4" cstate="print"/>
          <a:srcRect/>
          <a:stretch>
            <a:fillRect/>
          </a:stretch>
        </p:blipFill>
        <p:spPr bwMode="auto">
          <a:xfrm>
            <a:off x="5638801" y="1336881"/>
            <a:ext cx="3207530" cy="2625519"/>
          </a:xfrm>
          <a:prstGeom prst="rect">
            <a:avLst/>
          </a:prstGeom>
          <a:noFill/>
        </p:spPr>
      </p:pic>
      <p:pic>
        <p:nvPicPr>
          <p:cNvPr id="131080" name="Picture 8" descr="http://texastreeid.tamu.edu/images/life-circle.jpg"/>
          <p:cNvPicPr>
            <a:picLocks noChangeAspect="1" noChangeArrowheads="1"/>
          </p:cNvPicPr>
          <p:nvPr/>
        </p:nvPicPr>
        <p:blipFill>
          <a:blip r:embed="rId5" cstate="print"/>
          <a:srcRect l="13412" t="5992" b="7116"/>
          <a:stretch>
            <a:fillRect/>
          </a:stretch>
        </p:blipFill>
        <p:spPr bwMode="auto">
          <a:xfrm>
            <a:off x="5410200" y="4114800"/>
            <a:ext cx="3505200" cy="2624147"/>
          </a:xfrm>
          <a:prstGeom prst="rect">
            <a:avLst/>
          </a:prstGeom>
          <a:noFill/>
        </p:spPr>
      </p:pic>
      <p:sp>
        <p:nvSpPr>
          <p:cNvPr id="8" name="Rectangle 7"/>
          <p:cNvSpPr/>
          <p:nvPr/>
        </p:nvSpPr>
        <p:spPr>
          <a:xfrm>
            <a:off x="152400" y="1219200"/>
            <a:ext cx="2241126" cy="707886"/>
          </a:xfrm>
          <a:prstGeom prst="rect">
            <a:avLst/>
          </a:prstGeom>
          <a:noFill/>
        </p:spPr>
        <p:txBody>
          <a:bodyPr wrap="non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Mosquito</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5562600" y="1219200"/>
            <a:ext cx="1343445" cy="523220"/>
          </a:xfrm>
          <a:prstGeom prst="rect">
            <a:avLst/>
          </a:prstGeom>
          <a:noFill/>
        </p:spPr>
        <p:txBody>
          <a:bodyPr wrap="none" lIns="91440" tIns="45720" rIns="91440" bIns="4572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Chicken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5410200" y="3962400"/>
            <a:ext cx="1691489" cy="584775"/>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Oak Tree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p:nvPr/>
        </p:nvSpPr>
        <p:spPr>
          <a:xfrm>
            <a:off x="457200" y="4343400"/>
            <a:ext cx="3810000" cy="2246769"/>
          </a:xfrm>
          <a:prstGeom prst="rect">
            <a:avLst/>
          </a:prstGeom>
          <a:noFill/>
        </p:spPr>
        <p:txBody>
          <a:bodyPr wrap="square" rtlCol="0">
            <a:spAutoFit/>
          </a:bodyPr>
          <a:lstStyle/>
          <a:p>
            <a:r>
              <a:rPr lang="en-US" sz="2800" dirty="0" smtClean="0">
                <a:solidFill>
                  <a:srgbClr val="FFFF00"/>
                </a:solidFill>
              </a:rPr>
              <a:t>Compare and contrast the life cycles of these living things.  What other animals or plants have similar life cycles?</a:t>
            </a:r>
            <a:endParaRPr lang="en-US" sz="2800" dirty="0">
              <a:solidFill>
                <a:srgbClr val="FFFF00"/>
              </a:solidFill>
            </a:endParaRPr>
          </a:p>
        </p:txBody>
      </p:sp>
      <p:sp>
        <p:nvSpPr>
          <p:cNvPr id="12" name="TextBox 11"/>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SC.4.L.16.4</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Life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Plant and Animal Adaptations, Characteristics, and Impact</a:t>
            </a:r>
            <a:endParaRPr lang="en-US" dirty="0">
              <a:solidFill>
                <a:srgbClr val="FFFF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838200"/>
            <a:ext cx="8686800" cy="5715000"/>
          </a:xfrm>
          <a:solidFill>
            <a:schemeClr val="tx1">
              <a:lumMod val="85000"/>
              <a:lumOff val="15000"/>
            </a:schemeClr>
          </a:solidFill>
        </p:spPr>
        <p:txBody>
          <a:bodyPr>
            <a:noAutofit/>
          </a:bodyPr>
          <a:lstStyle/>
          <a:p>
            <a:pPr lvl="0">
              <a:spcBef>
                <a:spcPts val="0"/>
              </a:spcBef>
            </a:pPr>
            <a:r>
              <a:rPr lang="en-US" sz="2000" u="sng" dirty="0" smtClean="0"/>
              <a:t>SC.5.L.17.1</a:t>
            </a:r>
            <a:r>
              <a:rPr lang="en-US" sz="2000" dirty="0" smtClean="0"/>
              <a:t> Students will explain, compare, and contrast how adaptations displayed by animals or plants enable them to survive in different environments.</a:t>
            </a:r>
          </a:p>
          <a:p>
            <a:pPr>
              <a:spcBef>
                <a:spcPts val="0"/>
              </a:spcBef>
            </a:pPr>
            <a:r>
              <a:rPr lang="en-US" sz="2000" u="sng" dirty="0" smtClean="0"/>
              <a:t>SC.5.L.15.1 </a:t>
            </a:r>
            <a:r>
              <a:rPr lang="en-US" sz="2000" dirty="0" smtClean="0"/>
              <a:t>Students will describe how, when the environment changes, differences between organisms allow some plants and animals to survive and reproduce while others die or move to new locations.</a:t>
            </a:r>
          </a:p>
          <a:p>
            <a:pPr>
              <a:spcBef>
                <a:spcPts val="0"/>
              </a:spcBef>
              <a:buNone/>
            </a:pPr>
            <a:r>
              <a:rPr lang="en-US" sz="2000" dirty="0" smtClean="0"/>
              <a:t>----------------------------------------------------------------------------------------------------------</a:t>
            </a:r>
          </a:p>
          <a:p>
            <a:pPr>
              <a:spcBef>
                <a:spcPts val="0"/>
              </a:spcBef>
            </a:pPr>
            <a:r>
              <a:rPr lang="en-US" sz="2000" u="sng" dirty="0" smtClean="0"/>
              <a:t>SC.3.L.17.1</a:t>
            </a:r>
            <a:r>
              <a:rPr lang="en-US" sz="2000" dirty="0" smtClean="0"/>
              <a:t> Students will describe or explain how animals and plants respond to changing seasons.</a:t>
            </a:r>
          </a:p>
          <a:p>
            <a:pPr>
              <a:spcBef>
                <a:spcPts val="0"/>
              </a:spcBef>
            </a:pPr>
            <a:r>
              <a:rPr lang="en-US" sz="2000" u="sng" dirty="0" smtClean="0"/>
              <a:t>SC.4.L.17.1</a:t>
            </a:r>
            <a:r>
              <a:rPr lang="en-US" sz="2000" dirty="0" smtClean="0"/>
              <a:t> Students will compare the seasonal changes in Florida plants and animals to those in other regions of the country.</a:t>
            </a:r>
          </a:p>
          <a:p>
            <a:pPr>
              <a:spcBef>
                <a:spcPts val="0"/>
              </a:spcBef>
              <a:buNone/>
            </a:pPr>
            <a:r>
              <a:rPr lang="en-US" sz="2000" dirty="0" smtClean="0"/>
              <a:t>-----------------------------------------------------------------------------------------------------------</a:t>
            </a:r>
          </a:p>
          <a:p>
            <a:pPr>
              <a:spcBef>
                <a:spcPts val="0"/>
              </a:spcBef>
            </a:pPr>
            <a:r>
              <a:rPr lang="en-US" sz="2000" u="sng" dirty="0" smtClean="0"/>
              <a:t>SC.4.L.16.2</a:t>
            </a:r>
            <a:r>
              <a:rPr lang="en-US" sz="2000" dirty="0" smtClean="0"/>
              <a:t> Students will distinguish plant or animal characteristics that are inherited from those that are affected by the environment.</a:t>
            </a:r>
            <a:endParaRPr lang="en-US" sz="2000" dirty="0"/>
          </a:p>
          <a:p>
            <a:pPr lvl="0">
              <a:spcBef>
                <a:spcPts val="0"/>
              </a:spcBef>
            </a:pPr>
            <a:r>
              <a:rPr lang="en-US" sz="2000" u="sng" dirty="0" smtClean="0"/>
              <a:t>SC.4.L.16.3</a:t>
            </a:r>
            <a:r>
              <a:rPr lang="en-US" sz="2000" dirty="0" smtClean="0"/>
              <a:t> Students will identify characteristics of animals that are inherited or distinguish inherited characteristics from those that are shaped by learning.</a:t>
            </a:r>
          </a:p>
          <a:p>
            <a:pPr lvl="0">
              <a:spcBef>
                <a:spcPts val="0"/>
              </a:spcBef>
              <a:buNone/>
            </a:pPr>
            <a:r>
              <a:rPr lang="en-US" sz="2000" dirty="0" smtClean="0"/>
              <a:t>----------------------------------------------------------------------------------------------------------</a:t>
            </a:r>
          </a:p>
          <a:p>
            <a:pPr>
              <a:spcBef>
                <a:spcPts val="0"/>
              </a:spcBef>
            </a:pPr>
            <a:r>
              <a:rPr lang="en-US" sz="2000" u="sng" dirty="0" smtClean="0"/>
              <a:t>SC.4.L.17.4</a:t>
            </a:r>
            <a:r>
              <a:rPr lang="en-US" sz="2000" dirty="0" smtClean="0"/>
              <a:t> Students will identify ways in which plants and animals can impact the environment.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a:t>
            </a:r>
            <a:endParaRPr lang="en-US" dirty="0"/>
          </a:p>
        </p:txBody>
      </p:sp>
      <p:sp>
        <p:nvSpPr>
          <p:cNvPr id="3" name="Content Placeholder 2"/>
          <p:cNvSpPr>
            <a:spLocks noGrp="1"/>
          </p:cNvSpPr>
          <p:nvPr>
            <p:ph idx="1"/>
          </p:nvPr>
        </p:nvSpPr>
        <p:spPr/>
        <p:txBody>
          <a:bodyPr/>
          <a:lstStyle/>
          <a:p>
            <a:r>
              <a:rPr lang="en-US" dirty="0" smtClean="0">
                <a:hlinkClick r:id="rId3"/>
              </a:rPr>
              <a:t>Animal Adaptations</a:t>
            </a:r>
            <a:endParaRPr lang="en-US" dirty="0" smtClean="0"/>
          </a:p>
          <a:p>
            <a:endParaRPr lang="en-US" dirty="0" smtClean="0"/>
          </a:p>
          <a:p>
            <a:r>
              <a:rPr lang="en-US" dirty="0" smtClean="0"/>
              <a:t>Think about:</a:t>
            </a:r>
          </a:p>
          <a:p>
            <a:pPr>
              <a:buNone/>
            </a:pPr>
            <a:r>
              <a:rPr lang="en-US" dirty="0" smtClean="0"/>
              <a:t>    Can any of the adaptations shown, help with multiple basic needs? If yes, give an example and explain.</a:t>
            </a:r>
          </a:p>
          <a:p>
            <a:pPr>
              <a:buNone/>
            </a:pPr>
            <a:r>
              <a:rPr lang="en-US" dirty="0" smtClean="0"/>
              <a:t>    </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SC.5.L.17.1</a:t>
            </a:r>
            <a:r>
              <a:rPr lang="en-US" dirty="0" smtClean="0">
                <a:solidFill>
                  <a:srgbClr val="7030A0"/>
                </a:solidFill>
              </a:rPr>
              <a:t>, </a:t>
            </a:r>
            <a:r>
              <a:rPr lang="en-US" u="sng" dirty="0" smtClean="0">
                <a:solidFill>
                  <a:srgbClr val="7030A0"/>
                </a:solidFill>
              </a:rPr>
              <a:t>SC.5.L.15.1</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Changes</a:t>
            </a:r>
            <a:endParaRPr lang="en-US" dirty="0"/>
          </a:p>
        </p:txBody>
      </p:sp>
      <p:pic>
        <p:nvPicPr>
          <p:cNvPr id="154626" name="Picture 2" descr="http://www.buzzle.com/img/articleImages/289339-26024-47.jpg"/>
          <p:cNvPicPr>
            <a:picLocks noChangeAspect="1" noChangeArrowheads="1"/>
          </p:cNvPicPr>
          <p:nvPr/>
        </p:nvPicPr>
        <p:blipFill>
          <a:blip r:embed="rId3" cstate="print"/>
          <a:srcRect/>
          <a:stretch>
            <a:fillRect/>
          </a:stretch>
        </p:blipFill>
        <p:spPr bwMode="auto">
          <a:xfrm>
            <a:off x="457200" y="1752600"/>
            <a:ext cx="3200400" cy="2752344"/>
          </a:xfrm>
          <a:prstGeom prst="rect">
            <a:avLst/>
          </a:prstGeom>
          <a:noFill/>
        </p:spPr>
      </p:pic>
      <p:pic>
        <p:nvPicPr>
          <p:cNvPr id="154628" name="Picture 4" descr="http://www.maine.gov/ifw/hunting_trapping/images/bear_dorr.jpg"/>
          <p:cNvPicPr>
            <a:picLocks noChangeAspect="1" noChangeArrowheads="1"/>
          </p:cNvPicPr>
          <p:nvPr/>
        </p:nvPicPr>
        <p:blipFill>
          <a:blip r:embed="rId4" cstate="print"/>
          <a:srcRect/>
          <a:stretch>
            <a:fillRect/>
          </a:stretch>
        </p:blipFill>
        <p:spPr bwMode="auto">
          <a:xfrm>
            <a:off x="5029200" y="1676400"/>
            <a:ext cx="3592729" cy="2944223"/>
          </a:xfrm>
          <a:prstGeom prst="rect">
            <a:avLst/>
          </a:prstGeom>
          <a:noFill/>
        </p:spPr>
      </p:pic>
      <p:sp>
        <p:nvSpPr>
          <p:cNvPr id="6" name="TextBox 5"/>
          <p:cNvSpPr txBox="1"/>
          <p:nvPr/>
        </p:nvSpPr>
        <p:spPr>
          <a:xfrm>
            <a:off x="457200" y="4795897"/>
            <a:ext cx="8382000" cy="2062103"/>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Explain how these two living things react to changing seasons.  Would their reactions be the same in northern states as they are here in Florida?</a:t>
            </a:r>
            <a:endParaRPr lang="en-US" sz="3200" dirty="0">
              <a:solidFill>
                <a:srgbClr val="FFFF00"/>
              </a:solidFill>
            </a:endParaRPr>
          </a:p>
        </p:txBody>
      </p:sp>
      <p:sp>
        <p:nvSpPr>
          <p:cNvPr id="7" name="TextBox 6"/>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SC.3.L.17.1</a:t>
            </a:r>
            <a:r>
              <a:rPr lang="en-US" dirty="0" smtClean="0">
                <a:solidFill>
                  <a:srgbClr val="7030A0"/>
                </a:solidFill>
              </a:rPr>
              <a:t>, </a:t>
            </a:r>
            <a:r>
              <a:rPr lang="en-US" u="sng" dirty="0" smtClean="0">
                <a:solidFill>
                  <a:srgbClr val="7030A0"/>
                </a:solidFill>
              </a:rPr>
              <a:t>SC.4.L.17.1</a:t>
            </a:r>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fontScale="90000"/>
          </a:bodyPr>
          <a:lstStyle/>
          <a:p>
            <a:r>
              <a:rPr lang="en-US" dirty="0" smtClean="0"/>
              <a:t>Inherited vs. Learned Characteristics</a:t>
            </a:r>
            <a:endParaRPr lang="en-US" dirty="0"/>
          </a:p>
        </p:txBody>
      </p:sp>
      <p:pic>
        <p:nvPicPr>
          <p:cNvPr id="155650" name="Picture 2" descr="http://discovermagazine.com/2009/jan/042/blueeye.jpg"/>
          <p:cNvPicPr>
            <a:picLocks noChangeAspect="1" noChangeArrowheads="1"/>
          </p:cNvPicPr>
          <p:nvPr/>
        </p:nvPicPr>
        <p:blipFill>
          <a:blip r:embed="rId3" cstate="print"/>
          <a:srcRect/>
          <a:stretch>
            <a:fillRect/>
          </a:stretch>
        </p:blipFill>
        <p:spPr bwMode="auto">
          <a:xfrm>
            <a:off x="381000" y="990600"/>
            <a:ext cx="2215880" cy="1466851"/>
          </a:xfrm>
          <a:prstGeom prst="rect">
            <a:avLst/>
          </a:prstGeom>
          <a:noFill/>
        </p:spPr>
      </p:pic>
      <p:pic>
        <p:nvPicPr>
          <p:cNvPr id="155660" name="Picture 12" descr="http://upload.wikimedia.org/wikipedia/commons/thumb/f/fe/Sciurus_niger_(on_fence).jpg/200px-Sciurus_niger_(on_fence).jpg"/>
          <p:cNvPicPr>
            <a:picLocks noChangeAspect="1" noChangeArrowheads="1"/>
          </p:cNvPicPr>
          <p:nvPr/>
        </p:nvPicPr>
        <p:blipFill>
          <a:blip r:embed="rId4" cstate="print"/>
          <a:srcRect/>
          <a:stretch>
            <a:fillRect/>
          </a:stretch>
        </p:blipFill>
        <p:spPr bwMode="auto">
          <a:xfrm>
            <a:off x="6705600" y="990600"/>
            <a:ext cx="1447800" cy="1628775"/>
          </a:xfrm>
          <a:prstGeom prst="rect">
            <a:avLst/>
          </a:prstGeom>
          <a:noFill/>
        </p:spPr>
      </p:pic>
      <p:pic>
        <p:nvPicPr>
          <p:cNvPr id="155662" name="Picture 14" descr="http://images.paraorkut.com/img/funnypics/images/s/squirrel_water_skiing-13224.jpg"/>
          <p:cNvPicPr>
            <a:picLocks noChangeAspect="1" noChangeArrowheads="1"/>
          </p:cNvPicPr>
          <p:nvPr/>
        </p:nvPicPr>
        <p:blipFill>
          <a:blip r:embed="rId5" cstate="print"/>
          <a:srcRect/>
          <a:stretch>
            <a:fillRect/>
          </a:stretch>
        </p:blipFill>
        <p:spPr bwMode="auto">
          <a:xfrm>
            <a:off x="3352800" y="3352800"/>
            <a:ext cx="1981200" cy="1488316"/>
          </a:xfrm>
          <a:prstGeom prst="rect">
            <a:avLst/>
          </a:prstGeom>
          <a:noFill/>
        </p:spPr>
      </p:pic>
      <p:pic>
        <p:nvPicPr>
          <p:cNvPr id="155664" name="Picture 16" descr="https://lh6.googleusercontent.com/-ojzKkVip3RM/TooCeZOieHI/AAAAAAAABNM/vXnaPeOR2oQ/elephant.jpg"/>
          <p:cNvPicPr>
            <a:picLocks noChangeAspect="1" noChangeArrowheads="1"/>
          </p:cNvPicPr>
          <p:nvPr/>
        </p:nvPicPr>
        <p:blipFill>
          <a:blip r:embed="rId6" cstate="print"/>
          <a:srcRect/>
          <a:stretch>
            <a:fillRect/>
          </a:stretch>
        </p:blipFill>
        <p:spPr bwMode="auto">
          <a:xfrm>
            <a:off x="457200" y="3352800"/>
            <a:ext cx="1981200" cy="1485900"/>
          </a:xfrm>
          <a:prstGeom prst="rect">
            <a:avLst/>
          </a:prstGeom>
          <a:noFill/>
        </p:spPr>
      </p:pic>
      <p:pic>
        <p:nvPicPr>
          <p:cNvPr id="155666" name="Picture 18" descr="http://www.flogfolioweekly.com/wp-content/uploads/2012/01/335912.jpg"/>
          <p:cNvPicPr>
            <a:picLocks noChangeAspect="1" noChangeArrowheads="1"/>
          </p:cNvPicPr>
          <p:nvPr/>
        </p:nvPicPr>
        <p:blipFill>
          <a:blip r:embed="rId7" cstate="print"/>
          <a:srcRect l="6452" t="14239" r="3226" b="6796"/>
          <a:stretch>
            <a:fillRect/>
          </a:stretch>
        </p:blipFill>
        <p:spPr bwMode="auto">
          <a:xfrm>
            <a:off x="3505200" y="762000"/>
            <a:ext cx="1828800" cy="1992086"/>
          </a:xfrm>
          <a:prstGeom prst="rect">
            <a:avLst/>
          </a:prstGeom>
          <a:noFill/>
        </p:spPr>
      </p:pic>
      <p:pic>
        <p:nvPicPr>
          <p:cNvPr id="155668" name="Picture 20" descr="http://1.bp.blogspot.com/-_9x0s_Wt3Tc/TVvC04fQiFI/AAAAAAAADeg/VFq3XfOBYCo/s1600/girl%2Blearning%2Bto%2Bride%2Ba%2Bbike.jpg"/>
          <p:cNvPicPr>
            <a:picLocks noChangeAspect="1" noChangeArrowheads="1"/>
          </p:cNvPicPr>
          <p:nvPr/>
        </p:nvPicPr>
        <p:blipFill>
          <a:blip r:embed="rId8" cstate="print"/>
          <a:srcRect l="29412" t="10643" r="12941" b="14856"/>
          <a:stretch>
            <a:fillRect/>
          </a:stretch>
        </p:blipFill>
        <p:spPr bwMode="auto">
          <a:xfrm>
            <a:off x="6400800" y="3276600"/>
            <a:ext cx="1981200" cy="1698171"/>
          </a:xfrm>
          <a:prstGeom prst="rect">
            <a:avLst/>
          </a:prstGeom>
          <a:noFill/>
        </p:spPr>
      </p:pic>
      <p:sp>
        <p:nvSpPr>
          <p:cNvPr id="14" name="Rectangle 13"/>
          <p:cNvSpPr/>
          <p:nvPr/>
        </p:nvSpPr>
        <p:spPr>
          <a:xfrm>
            <a:off x="457200" y="2362200"/>
            <a:ext cx="2113720" cy="52322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Color of eyes</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2743200" y="2590800"/>
            <a:ext cx="3324115" cy="52322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Balancing on a barrel</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6400800" y="4876800"/>
            <a:ext cx="2084032" cy="52322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Riding a bike</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533400" y="4724400"/>
            <a:ext cx="1855188" cy="52322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Size of ears</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3352800" y="4724400"/>
            <a:ext cx="1951816" cy="52322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Waterskiing</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6324600" y="2514600"/>
            <a:ext cx="2140587" cy="523220"/>
          </a:xfrm>
          <a:prstGeom prst="rect">
            <a:avLst/>
          </a:prstGeom>
          <a:solidFill>
            <a:schemeClr val="tx1">
              <a:lumMod val="85000"/>
              <a:lumOff val="15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Length of tail</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304800" y="5486400"/>
            <a:ext cx="8382000" cy="1077218"/>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Which characteristics above were inherited and which were learned?  Explain your choices.</a:t>
            </a:r>
            <a:endParaRPr lang="en-US" sz="3200" dirty="0">
              <a:solidFill>
                <a:srgbClr val="FFFF00"/>
              </a:solidFill>
            </a:endParaRPr>
          </a:p>
        </p:txBody>
      </p:sp>
      <p:sp>
        <p:nvSpPr>
          <p:cNvPr id="21" name="TextBox 20"/>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SC.4.L.16.2</a:t>
            </a:r>
            <a:r>
              <a:rPr lang="en-US" dirty="0" smtClean="0">
                <a:solidFill>
                  <a:srgbClr val="7030A0"/>
                </a:solidFill>
              </a:rPr>
              <a:t>, </a:t>
            </a:r>
            <a:r>
              <a:rPr lang="en-US" u="sng" dirty="0" smtClean="0">
                <a:solidFill>
                  <a:srgbClr val="7030A0"/>
                </a:solidFill>
              </a:rPr>
              <a:t>SC.4.L.16.3</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Behaviors</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4">
                    <a:lumMod val="60000"/>
                    <a:lumOff val="40000"/>
                  </a:schemeClr>
                </a:solidFill>
                <a:hlinkClick r:id="rId3"/>
              </a:rPr>
              <a:t>Planet Earth: Birds of Paradise</a:t>
            </a:r>
            <a:endParaRPr lang="en-US" dirty="0" smtClean="0">
              <a:solidFill>
                <a:schemeClr val="accent4">
                  <a:lumMod val="60000"/>
                  <a:lumOff val="40000"/>
                </a:schemeClr>
              </a:solidFill>
            </a:endParaRPr>
          </a:p>
          <a:p>
            <a:pPr>
              <a:buNone/>
            </a:pPr>
            <a:endParaRPr lang="en-US" dirty="0"/>
          </a:p>
          <a:p>
            <a:r>
              <a:rPr lang="en-US" dirty="0" smtClean="0"/>
              <a:t>Think about:</a:t>
            </a:r>
          </a:p>
          <a:p>
            <a:pPr>
              <a:buNone/>
            </a:pPr>
            <a:r>
              <a:rPr lang="en-US" dirty="0" smtClean="0"/>
              <a:t>    What behaviors are you observing?</a:t>
            </a:r>
          </a:p>
          <a:p>
            <a:pPr>
              <a:buNone/>
            </a:pPr>
            <a:r>
              <a:rPr lang="en-US" dirty="0" smtClean="0"/>
              <a:t>    What are some testable questions you have?</a:t>
            </a:r>
          </a:p>
          <a:p>
            <a:pPr>
              <a:buNone/>
            </a:pPr>
            <a:r>
              <a:rPr lang="en-US" dirty="0" smtClean="0"/>
              <a:t>    (How could you test them?)</a:t>
            </a:r>
            <a:endParaRPr lang="en-US" dirty="0"/>
          </a:p>
        </p:txBody>
      </p:sp>
      <p:sp>
        <p:nvSpPr>
          <p:cNvPr id="4" name="TextBox 3"/>
          <p:cNvSpPr txBox="1"/>
          <p:nvPr/>
        </p:nvSpPr>
        <p:spPr>
          <a:xfrm>
            <a:off x="0" y="6172200"/>
            <a:ext cx="3581400" cy="923330"/>
          </a:xfrm>
          <a:prstGeom prst="rect">
            <a:avLst/>
          </a:prstGeom>
          <a:noFill/>
        </p:spPr>
        <p:txBody>
          <a:bodyPr wrap="square" rtlCol="0">
            <a:spAutoFit/>
          </a:bodyPr>
          <a:lstStyle/>
          <a:p>
            <a:pPr lvl="0"/>
            <a:r>
              <a:rPr lang="en-US" u="sng" dirty="0" smtClean="0">
                <a:solidFill>
                  <a:srgbClr val="7030A0"/>
                </a:solidFill>
              </a:rPr>
              <a:t>SC.5.N.2.1</a:t>
            </a:r>
            <a:r>
              <a:rPr lang="en-US" dirty="0" smtClean="0">
                <a:solidFill>
                  <a:srgbClr val="7030A0"/>
                </a:solidFill>
              </a:rPr>
              <a:t> (</a:t>
            </a:r>
            <a:r>
              <a:rPr lang="en-US" u="sng" dirty="0" smtClean="0">
                <a:solidFill>
                  <a:srgbClr val="7030A0"/>
                </a:solidFill>
              </a:rPr>
              <a:t>SC.3.N.1.7</a:t>
            </a:r>
            <a:r>
              <a:rPr lang="en-US" dirty="0" smtClean="0">
                <a:solidFill>
                  <a:srgbClr val="7030A0"/>
                </a:solidFill>
              </a:rPr>
              <a:t>, </a:t>
            </a:r>
            <a:r>
              <a:rPr lang="en-US" u="sng" dirty="0" smtClean="0">
                <a:solidFill>
                  <a:srgbClr val="7030A0"/>
                </a:solidFill>
              </a:rPr>
              <a:t>SC.4.N.1.7</a:t>
            </a:r>
            <a:r>
              <a:rPr lang="en-US" dirty="0" smtClean="0">
                <a:solidFill>
                  <a:srgbClr val="7030A0"/>
                </a:solidFill>
              </a:rPr>
              <a:t>)</a:t>
            </a:r>
          </a:p>
          <a:p>
            <a:pPr lvl="0"/>
            <a:r>
              <a:rPr lang="en-US" u="sng" dirty="0" smtClean="0">
                <a:solidFill>
                  <a:srgbClr val="7030A0"/>
                </a:solidFill>
              </a:rPr>
              <a:t>SC.5.N.1.5</a:t>
            </a:r>
            <a:r>
              <a:rPr lang="en-US" dirty="0" smtClean="0">
                <a:solidFill>
                  <a:srgbClr val="7030A0"/>
                </a:solidFill>
              </a:rPr>
              <a:t> (</a:t>
            </a:r>
            <a:r>
              <a:rPr lang="en-US" u="sng" dirty="0" smtClean="0">
                <a:solidFill>
                  <a:srgbClr val="7030A0"/>
                </a:solidFill>
              </a:rPr>
              <a:t>SC.4.N.1.3</a:t>
            </a:r>
            <a:r>
              <a:rPr lang="en-US" dirty="0" smtClean="0">
                <a:solidFill>
                  <a:srgbClr val="7030A0"/>
                </a:solidFill>
              </a:rPr>
              <a:t>)</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Environment</a:t>
            </a:r>
            <a:endParaRPr lang="en-US" dirty="0"/>
          </a:p>
        </p:txBody>
      </p:sp>
      <p:sp>
        <p:nvSpPr>
          <p:cNvPr id="153602" name="AutoShape 2" descr="data:image/jpeg;base64,/9j/4AAQSkZJRgABAQAAAQABAAD/2wCEAAkGBhMSERUTExQWFRUVFxwYGBgXGBUXGhwXGB0YGhwXGBgYHCYeGhojHBcYHy8gIycpLCwsFx4xNTAqNSYrLCkBCQoKDgwOGg8PGiwkHyUsLCwsLCwsLCwsKSwsLCwsLCwvLCwsLCwsLCwsLCwsLCwsLCwsLCwsLCwsLCwsLCwsLP/AABEIAL4BCQMBIgACEQEDEQH/xAAcAAACAgMBAQAAAAAAAAAAAAAFBgMEAQIHAAj/xABEEAACAAQEAwYCCAQEBAcBAAABAgADESEEBRIxBkFREyJhcYGRMqEHFCNCUrHB8GKS0eEVF9LxM2NyokNTgpOjssIW/8QAGwEAAgMBAQEAAAAAAAAAAAAAAgMBBAUABgf/xAAxEQACAgEEAQIFAwMEAwAAAAABAgARAwQSITFBIlETYXGBsQWh8DLB0VKR4fEUFSP/2gAMAwEAAhEDEQA/ALfAcpJE6x7zLSvQ1rQeYhm4nwRmIGH3TfyMI4BRw6mhBqIPjiozhoIC9ac4wNR+l5W1yajG3Hm5TGQhdskzj7aSsomtN45/m2FOGmEKYeZs8KpYmgEB8yyuVOwZxWolibAHlXakbGVQte8lG5iFjqmam5JIh8OSoZeqYCaDnCNPx4GIlvyQi3gIJcU/SGzr2EkUrYsN/IU5wCruj3BJFQDmmZS1mMBtXYRZyPAzcY2nDymcjcmgA82PdHvGMg4JZ5qNiyZcuupl/wDFYC9APu1pub+EdOHEyyZYlYaUklFFAAKn3PPxg9mEC2MU7heB3F//ACgxjLVp2HTw1TD8wlIEZj9GeMk30rNHWU4c/wApo/yhpbPZrbub+MRNmLfiMV3z4QPSDIXKfM52ZOk0IoRYg2IPQjlHjeH7HpKxApPXvcpo+Ief4h4H0pCdnWWvhmAYAq3wOPhYeB5HqDf84Wrq/UsjkXKeiPCK4xddovYTAvMNFKwe0yDIzIDbWMM+XS5cuSu2rnCvqKtpO4NIICux35RIF+kxWQHqDOKszMyZpqdI5eUL1NRgzn6UC2uSYH4TDFrD3i1QxiMVgEEgK6dxURLMRStViWdlMzzHK8bSsA6qaixgTkWrBk2IRxB14QHpAKXiCopyg/l8h5qfV5aFmY90Dr++cMOVcFyu00T17R1FNEtgBXnVj05n+kUxqEw2reTwPMs4sL5v6evec7Nz4ww5ZwHiZoDsolIb6pjBTTwW7fKOitwthMEvbiUEY/AKs5594atlt8XPpCjmnEyTHK6qLW6ig9yN94c+dulH+R/b8ywumRV35Dx/PuZBN4Rly1u6MSK7n8jA2ZlMvag94LfWVLAqwC1rSib06RXxhqNVVFOYAEVRka+zAdNOwpW5+8X8VlDC63EDytIZlmrpqWoecBcXNV3t7xdw5GPBlEWCQZTAjOmLq4em0YmgAQ7eJ1yGXI7tYmlLaJJE0NYWiR10iFMxujAN3ItMa6RG64hTbeI9MdzB2zpmBxhYaW35RjEoy94biAGK4krZFp0POKc7Opr7tDC9QAljmFuIM6mzEC7KN6c4NcI4/XhmknkDCI2JY843wecTZLVRqGE5CXBCmoW301NeIm7OYQNxaL3CfZyJLYuZXUX7NCACRYElQTua7/w+MBOxm4zEaVGp29AANyTyEO2K4XX6qkipFDq1C/fqb+tYHI64lCse+41uqMuJMBZGU6g8okH1T53iZsOTzgXJXsjh5YrRQyCvPu6v/wAwZDRkah2UjaeP+TH6PDiy3ulYyyN4xqMWmMRukLXJfDSc/wCn7ecfPykYnRO0xGQy5q65TDvL0/iU8mHWK81ByiF2otesM+GQeJQRmU1FnNeG2w7VU65bXRxzHQ9GHMevOKEpypqCR5QzZfnIEzs5velMb+B5MP16iLHGWRSkAmS7EkWGxrzEbGIOy2fEuZ8ZxsB4MVVnXFOsSZhjjahvEBSkU573jgNxsxQFm4QxuKE9Ft3lN/EU3jEuVTlGMjlMXNASaDlXnDPi8rVWCA30g+pvQ+IirqNRtbaYQxFlJHiLGcyW7NGAppJrQ712iplmYEsEa4aw61O0MWPlEKyHccucLeSz1XFy2ayhxvy6fOkHhbfibi6uQATwwnWcoyxMBhJk2gM4rduhawVegFfWIZODm4bDfWK956XJGoixot9gT41O8a5/jicKFQ953VR71/SA3FOc9kTLmTCZyLUrTu3uCp5GhEZGgLEs7cuTx9BX7C5s6Ug4wGNC+YDzbipzqVizE73NiAQB5CsKDA84maa3PzgxkfCWLxoLSJJdVsWqqrXoCxAJ8BHoF24F3Ma+ZMz82Z8x+XgQBUxt2zbVPvF3G5PNlOZcyWyutipFCP31jKZFNIrQAecN+IlXYiQCfEpTZlTGgMXDlT+HvEM3BOu4gg69AySD2ZZw2JBsbGCL4VGABHrC9BDLjM1DekJyY69QNRRX2l6XglSpEaTJAe1aRcxC07vOKU6xvFdWJ5uAWMj/AMNpteGr/K3GfhHziTgvLO2xMs0rLlkTHJ2AU1APmaCnnHZf8dHUxnav9QbEwUHnzOsAW0+dpqUNCKGIyYfMzyaXiV1oQGpuP1hMx2WvKNGFPHlGyROU3KZeIZ0ygiVqxWxRtEqOYwCPf0X4KkmdOpVmYSwegA1N7kr7QzzpJMU+AkplsrxZz/3kfkBBkisYeuyE5TGBbEU+JJGhFmXrLdW9K0PyJjM3FtWxg/mGXibLZDswI94WMPlGJk9xk7VBYOhGqnLUhIr6fOBxuGx7b68HzAdHHKyyMUSL/pG5xW8QTMM/JW/lYH2IitR4YteRIGbIvkwmWHuIp4ycNAHhGFLb+BHvEE5agA8heLw0/G5OvaHizIzg5OD7wDiga1g7g8S2IkKpbvSDW/OWbf8AafkT0gTNlU32MWMtm9lMVtxsRyKmxB9IsA8VNNk38SKZL0udS6tdaQEbDnUQdwYYc9n6JqIu8sgqeqkAqfUERJhcoM6YWmsJeoV/dYFLqjMwihXmVcmm6A+kkEgC3O+xi+2ojVW4gLiphwzioOgkitKVHUVglOzNJTIrBgHFQxoVI61EVNRibduAi1DGz4kyLRtRuTuesLsrL+0xOhdmck+ABJPpDZlshZpHeAUk0PKNNUiTj2Ra0KUqaV1WJJp5QnHlKBq7r8ScaspMu4KVqmSkP3dTe1v1ijxRwpMnZiuqYtJ4B1GvdVQFNR+QG5MXsKwOKIB2QD+YwHyTGzFxlMQ5b4pYZjYMCNNzsDT3IivgDjIXU1S9eeeeJdQgptb5RllfRLhUUu+NYoBUgIgPpc19ofeG5eHlyAuGsiALQg1G/wAVb3ua+ccr42wzlFVTpDnqQNQp3T03J9IZOA83aUZUuYVYiS4mtv3dQ0VJ3Ow8dJjnTLkUMclnn7cd/wBpcXEgxNk29Vz47qve/aGeNOBvro1pNEqaooCVqrDoad4ed9zaOO8R8M47Bn7dWCVoHU6pZ8mG3kaGPoDCzgyikwGg5GsZE0MhBoeRBoQQeTDmOUK0uqzYTtIBH86MVkxK4vqfL3anqfeJZeOcc6jxjrnEH0WYae5mSX+rHmoXVLJ6hagr6W8IR88+jbFYdda6Z63r2eqoHI6WAJBHStOcb2PV4Mo54PsZUbC6wPhxKcg/C3TrBjDSKAsdhFj6NuBFzCbM7V2ly5QF1ALF2Nh3rCgBJ9IL8b8PPgZyYUHtO1FUZR8QrQinIjn7xXzZFbIcSGyO/l5/EW2MtRIiXi83Go6RXxgnw3k87GTPhoi/E5HdH9T4C8MmUfRggpMnzBSgbQpqTX7rHly2rvvDl3QgVFVJa2VVFB125+cZ+q/UsSDZg5Pv7f5i8g+EaI59p7LcBLw0vspQ0ineJ3ZvxN+7Rv28YZaKW5U9duUSdlK/80f/ACf0jA2NkJJ7+Zlc42blyBOdJi2w71X4a3EG+3k4lOV+UATh3K1IqI3yeeJUwNSoj6Ax4MLvma5nwlS8s+hhUzfBPLoGFIeM34uRNWkBmO1+6P6mEXNs3aeat+/KAxEsA1VHY+RZjl9GefjQ2FbepdPGtNQ+VfUw+FY4JhsS0tg6EqymoIjsHC/E64uXXZ1+Nf18jGT+paYg/EXrzGofENqInlSqxHJvF+QkYnJjpYwOGFYYMPIUjvKp8wD+Ygbg5UGJC2huJWBgMbiT9JuWiVJl4iUqoEfTMARaEP8ACTbkwp/6o5zKzRHajADxH9DHb+KMB2+DxEulS0pqf9SjUvrqAj5jmTSDvG5oySO+pWdLNxpnYcH4CDStRFZZFqrccxzEDsDmjSiHFzt7xcwGZETqml7t0vD23ckS9pMoUbX6/Enx9CsuYfugyz6XX5Ej0jbC8ZS5FC0ntGG1aUi5nmXAS+78DMrKf5qj5wm5ilWr6QzE4cCRql2ZTXnmXeLeKJmM0MyqgFaKv6mJMswpfDo86YFly2OnVWt6C3tYecVMuyjt6gsFCUY15gmnvEWdY8v3FtKXYDwtf5+8ExLnYv3iMfAJjDlSkTDLQawSKUNLMaVr4GLfFvDBwuLlFnBc1DKL0Cixr0IMA+CMeizSkx9OsaUsTQmvPlekYzPN5jYpXdiQaih3HKKxwsrn6d+/EFj6b8wnhsfpmO3TSPYQAz3Gh3Zgd2NREr4mhfzgHMepJ6wenwANu+kFW4r6fiN3C/0hNhyiYmUmLkqR3ZnxADYBvvAcg1R5R1TKeMMhxFW0y8PNb8YK38aUB3j58jIMWWwK3UcMp8z6lfBSpy/ZzJJUCq6GUMPBbi0Yw+VzEowZWU7gshNBe9aVuI+fuGONZmDaoRXpsSSGXyIt7gx1LA/Sus6UrvJYMemmhpataxkZ8T4DuC3NHHWbhD+0blwupu8Nrd0WPjU7xalzZSigRDyNL+hitkk1Z95hWtAwRWVhTx0k18oB8ZZ0MJipWmuh/jFAAAbahT92jHUajdvJHf8ATQ6/zGkY72k/eX8XJST9pKWlTVitLmnOu59YiOZVUTf+KhW9RU70IA6g2p1izgWSarymYDp69OtDeFqXNaX2smaLayailmFjTwJA38YrPh5+Ih7i8mUp6TVVLeJKlFeT3pZtWvw1PQ3NCTbe0UXnhRvVr3v7i9vSMZbiQnaKR3H73L4udam1aC/nAHMuJsLJbvTKt+FO+R4Glh6wePCzttUX9JkZWv1YvPfyhefjWNehivqgLheNcNNfT3pZOxYAA+dNoJf4jK/HL/mEPbA+PhlIlJsDk2YMl5goFSQAN67Qp51nQZisqqodzzPl0EUsdmBc/wAI2H6nxiiTHtdolkLUyzeMaR6PRMOYi5lWaPh5gmIaEbjkR0MVI9SIIBFGdO2cL5+mJlB1N9mHMHxhlw06Pn7Jc6mYaZrlnexHIiOtcOcTpPQFSK07w5g+PrHntVoTiYsvUYGj9g3gtKaFnL8cDtB/DTaxUHEmXN7dbR80ZzkDrM0gfeI9jSPpZWj5jPEkztplTqDOxHqxNo1NFfq+0BpPneXrIlIu7HeLWQZchlF5n3tvKAk5mnTQCTBXEnuha0A6RbINVBPUxmOI00UTCVGwqaDyHrA9sKH23jE2Uoj0lwDYx20r1FkmelYlpKTtNAxVRU7ijV7vjAabiSxJsCdxygzmy1UMab+8C0y53fSim/Xb+bakOQr2Y1W4kEucVYMlipBHmIIZ7MDThOQELMCv5OfiApsNQNvGI8TkU6WpdgNI3IINIw9DhhQmqteC3qaK8+JPYk7EEOfMwIiYT+6R1iGJRdtwAKmYPcF8MjHYjs2fs0A1O25pUCijatTzgBB7gon60KTDLorEkUNQPukEEEGA1JZcTFTRqNxgFgDH3FfRTgk1UxDGm2oE1/l2i/I4LlCUmp1CaTUPrUdNI7MFqxXzrPJaVFa00ggUJ+6WNvM2gqucrOk9mlO+pGro3xKfAHb1jymTPqaUueL+c2lK41Ix9/aUcFmaYMfZKkulSCNTN6F2qBTkbRpicS2Mr2zjvCtTc22pe/Kg2hWLEOQSWbY1iDH48FWUEFqWvYEXF+sWBpiTwefeZIyvkycC/wBgJ0vATezMta1oAAfK1T19ekIvEXHRLv2CamLE6mFrmtl5+sLmK47xLqR3VqukkA1obGlTY3jTCS0mKaGrUFB0II+LwpWLWH9P+ELzc/j7y3lyY8oJ9pBPxmMxR0lmYEiwNFFeoHlAkyiN46bkeVSNKaSA8s65hJIMwk2QKLBV35861gLmnDdDqUC410Hixtz5fnfpFvFrcYbYBQ/2iDp7W1NxLjMW8fIUOQh1Ctrcoh+pv+BvYxohgRcqlSDUhYxrGY9DYMxHozHqR06ej0ZpHqR06Yi1l+YPJfXLND8iOhitGYggHgzp1Tgvi/tn0HusBtyp1+cdSy2daOI/Rvg+88w86AeQ3+f5R2bLzQCsYOqwgP6IYhDOceJWGnTCaBJbtXyU0+dI+VNUdr+mPPtGEXDqe9Pa4/5aXPu2n2McUpF7RJSFj5gmMWQ4XUC/pBZctLQN4Un3KHzEN3ZVFosUYtjFPMMHpgRQ1htzrD6ULQrCBJriRfE2mzbKDtXblBbBZqhGk028fOloCzzYRAJwG9h4QopuEEXD2cY0JKLd0lrU618PAQq4V61Xkw+fKN8bizMIOyjYfr5xVBpD8OLYteY6ejEbNvGtIszp6DmRyClZptso8ddq/lAmUoFzc/L+8W5GKFaM1q1vWletIRltloRqEKbMOZqxmzA9aBgDpFqEAKeZ6Vr4wRyjMkQShehZpTaT1qwIrzX97wrz8cGciX94kAmvOKsmUUcVrbpWKhwblpv9pIyUxbxCec42aZ0xASTqIJWwPTbwipl6Os1CwJUMCRa4BuPaL2HxAQggA35+u/vE8gaiDQUJuTYRO7Yu2ov4jFvTCXEOBklg8lKI61FQtrkUsAK001pA3DSdFlUXi2dKi5JHQWHuf0EYbNlQ1UAH3PuYqKW27RzCyAMbJqSy8K7EWPmbD39YlfBCh7SZXSLqDY+AJIry2jfCYpHfWGZDSoJapDgbi11r923ygXicWWdmY1Y7kdYFQxNdTjWNbHMsiVhwpKFletqC9Omo9fKKvZr1f2P+qBsybQx76yYtjG3vBGoapUOGHjGPqo8YLjIZtNTjs16vb5fET6RJhMsRnKKGmMoZm1HslAQEsSPisAbVBi58UHo3Agc4RfH3ixh8gmv8MtyOpsPcwYy/Gv8A+GktB1EsE+7NU+8MGVZgant5stF5Hsma/Q6HNIFjmr0L+8Et4i/geAnYgzGCr0B1N8hQe8F5fAGHpczCeuoD5aYnkcXy60eWwoaal7w870P5wcwGPlTRWW4bqBYjzU3HtGVnzapT6rH0ncxe/wAvsP8A8z+cf6Y8vAGG/wCZ/MP9MNZSNGWhr6H9P34xV/8ALzf6jOg7LMqXDrpStPEg/oINpnk0W7vsf6xTIjRr2Hqf3zhfxGY2TCLE+YOz3J1xcztJzOWpQUIAAHJRSwufeBUzgnDi4Mz+Yf6YZtNorT5nKHpmydAmCTF2Rw7LRtSlqjx/tBNJzrtT9+sWtEY7KLIzt7wYLzJGmjS23haF3GZeUuLj5j+sOvYxXxGXg8oemfn1ThFHLcnfEagv3BqOwsbc4Zcw+j3Cy0l6ps55jgURDLuTzFVsPExc4ayOk9lrSW4Bfl3UNaeppBt0qJuIkkTZp7sunwqBYAdANzGgrLViWMaAixE7HfR/JlkK05lNKgEp4ar6RW5AhazLI5anRJZ5sypBAA29OcPWaZMAZQmsXZVYTDUirnvU96CkBMqyuXKb6yup9YYqlPhJvc/KIDVzHbAeAIOxHB1JEthq7VlqysyAADc3FYsZJwjhZxRXxGhjZgpV6ty0sq0A84mXPik6Y81aoUFFB+A81p0MbZdmbTlYSsFK+zvUkK3dvbu/FS9IME+0BlUSXC8AYdprI02ZRXK1BT0+78rRS434Il4MI8p2dK6X1FSQTcU0gcqwSyzidWnK/eVnIVqjuNTx21C1/LwMWeJsRh/tUmBgJhWYxvZgQoHh5ecJLMG5jgisvEWJ2RyBJabKmMzoFYKSvPrQV9PCKTTkFNWoEpqFdq9DatLbxtiMIJbTZVf+IAUPKgJYA+gpFpSMTIUU7yrpBbfUPHxjj7mRsDGqk+CyfUiPMqlTelCumlQamuk+O0TcLZT9cxJRdayQKMxKFgeQ2p8oFjM5yypmHc94AKoIvQWKjra48oceBE7Ey0ooJUtN63vLNfcQBFA3JVFYih9Zvi+BUWYJaTJhLOq1bSd9zZeQgRxRwzIww1DEdpWZoC90MBcMSKXoelIdJ2aSpM9p06YqKtdIq255kDc+FICpiskmTS81aOx1amWcoJP3um/MQzGvFmKyIt8QRmWDGEwxeSzTCpVZitpKqWAvZQaG1D5c4t4DhiTO0jtftWVXaWpXuhqV3FYPZliZUvEh0AfDtI+00gMrFD3bEXYA/wBYqnhV5eKn48MNJlsyqK1qVpflS1YD4a384ZUEcjiKXEmQiQ1FJNCQdXhqNQQNtIBv18IVvrZ6D5x0bibBE4WXPfUSo0TN765dVPieXrHOOyH4x/3f0h6qJWZADOgcWAidK1VEsXqtmJ1DVprYMBSh8YXMQnfqQwDEmr1LFSTcmne8SNzWOmZplKT5ehuV1PRqb/2hOzThkyZHaTZtXsqqLg32qxBoBU2HKMjRapCoQ99fWd4hDKsMjL9nK1bCrtpFaXJ5nyFfWN3Uk6daKOWhABXpqYn5QEyPENMPZse6OWwp0PMjoBv7mGqSiUsCT0NK06kbLb9mPSY+RxM7KNp5gzF5GaVrWvU19fEwvz8AUNVNCDUFainkRtDquCP3SUryFCvsw/pC/m+DpUghieYBA9waH2gnUEdSMbkHuYynjJ0ISeC6/j+8PP8AF+fnDfIxCTF1IQysLERzGZh3JsD84myrN5mHLaaMpqCpqQTtXzH+8YGq0Ct6sfBl5Tc6HKxSvZWBoaMQQb9P1jadiFQVYhVHMkAQgZJmrSVmLLUGYxADVJoBWwXY3/WDeAyftWV57kzK/DM2p60t5QlP00s9XxIdggsy9N4hlm0oPMP8Ck/nSNBMxDXXDTPU0/8AzDZhcpFAFQ0/hFhB7BcPVW4PqDG2n6Rgxj1EmUTqmJ9KxEyfBTZ4csJcopYLMZwWYbqPs7evWKc/FtLtNlOvipSYP+1q/KOmzsuMojTpapA7NyBc81PW1bikUs1wSuNIWh5o4B/Y8jE/+rwtwJJ1JHYiRg8QkwVRg1N6bjzBuIs9lCrmUgYR5y0dZvaK0plK6RL72pT1+6AKUsawxZHngmgLMKiYV1DSRQi4v+FxS6+R5xianSthsjkS6qhhYM1zoTexMuQCXnEJbku5PgLbxMrnBS5WEw4Vp5XU7MbKObN1JNgIItnMnD6tbgNQUXdiWNrDrAjCZQ6MzFqzJja5rV2U1oi+Qt6xZ0x/+Qv5y5iWhxNMVlbsHLTRUhQnTUdz4kuR6QncXS5gn/ZMbBQwSoAbrbrDUs4NjpWGWoSQorXmdSUpXcUG8QYvIqTZ08zQJiapcwEBVqPhY9KjTFgGhZhkWdsG8NzOwXVPlGYJkw9p3dRCj7x8BvGc7wf1KfMLoZmFxArqW4vsynbblFvg3FsrTT2pUh66bMCrAGgr41vDahaUTpQTcO/eaUxBKFt+ztSh/D1g1MF1nL/r+HlqySNZMyzMwJ0rzIB3IH5Q9Y/LVxWB1kAuqip2qPGDmN4Awk+U03D9xqVKrSh50YdRFLJT9hOU0NKr7QTgbbgpYapzwYNVXtCrNoAC/i8ajnSMzZc1SeyVQNFQBSmut9+dIZZeEJYUrQ2PpzA5GJZnDZIqraaGtQLk+PnFPfzLu0VBOAlpipaTZqlZkluVq0p13H5Q0ZTl3ZSZuKmUc1YJy7tyPaNcLhO7pN67kU+UGs1l1wMuWgrUlfzg8fqbmBk9K8TmeBwS4hhNOJlypwJ7RZhCn/06jcEHlXyhtyDh+TicQJdNaIhVnNgdVKmtNgAfU+EOOTcDLhpAaaUA+Ju6trcywvFMZpLdWEpHEkfGQpEyaRyUDdKdLnaLthfMohSxiznmWypZT6odQ78nUWJDLpYgruDQjcRU+j/MJ5kTJdC9BQFqEAtarE7jwgjhnWdi1coZIRe5LZStAWKliNrjaGDKMgElxKld4BhMm2oPtGGkE9FVSQOphS0QY1gRUq8TZZ2+DfTXszIBpbvOGqG9NJ944L2cfSeOCmTPlSyCkodmoBqTpTU4PjUx86ax+xHJ1F5uxO9CTAviPhr60gA7rqaqTtfdT4GgvypBHt25UEaTFJ3JPvHjcbsjBl7kWJyPEzTr7q6CtBQVsygAnrUkE05VtDvkmLl6FodR5gXNaXHia7nl8zQ4syLSGmyh8R+0FjT+McxcXp184XslzLsJlW+Ei4j2Oi1KuAR/1K2dN62J0SaC++34Rt69fX2iHGYJVHeqW/AtK+vTzNIoYDPnm3lSmP8AGe4Kee/sK3G0HcJkLOKz3BG+hRpljzG7t/1HxjXAvqZp9JoxbfLGmmqhVTqLj3tqPlaF3OsOFagJtb+u1h6R0vNzpRtFtKk+QANPU8h+yg5vJHZS7XKMx67gX94XqEAxkx+mcs89wXgNTFiKqarsN6A02/dI6NlWEX4TboQdx0PiIVeB5NMMD1mE/wD1H5Vh4w0ml6W8P08Yt6bGBiHz5lXU5SchH2hHCZPLArpUnpevjfrBSVhZRFqin8T08iKxTw0ylCbg7Hr4HxHSMYjGaQSBcbi1/G3OAZCxnK9CSYl5IBsFoLig5dOohRzzihJa/aMNu6R8Xl5+P94xxPngSU0wEWHdNSd/u+X75RzHMsa+Iq7Fe5QAVoSDXYc9rnlaAy5FwD5x+HEcxs9TfGZg2KnFpkwKdJoWqB3QSAdIPeNKbUqRtEU3HnUHVVlsqhaKKCoXTroa947k9TFPEY4sFBuUGkWAooJNKi5NSd40edXlGSxLGzNXhRQhbh3BGdikZjVZZMxib1ptWvOsOGZpN+xZNzOUuP4DXfyFIXOBP+JMB+8qL7teHLNsHMdA0saT2gJUEVah+Gp25VPIeMKeWcVbZAMukDGiaSe0dNNyKADp4mnyifi7OcPLIaZKqs5hLmn0sSOY3/YiTM8tV/tQoM+Sp0b2YjptAzL8sfHYZHngypqsQdQsadV6f35GIX2hOCDcWsLgJCzZnZzOzFCmlviR61U+IrUqehifAYhZTDS8ybpGkzDqZLH4QOtTtDPnGUYRmQTJI1tLpLmJWhputuguK1t5RQy3AHvKKoikldAALU31E2rW9oI2sgU03zPPJmHwrqpKs9vEV8rL5RQ4faYJAVrg1YE1rc8zFPPCrEKl1BoSTUkwbwqnSi1ooWlKXr18LRDn01JX+q4Uy+SK1O+0EjLHL5RVwQt5flFzsCTawhW240NUFS5SksCed97ekR51PKShoehBFGHnygv9U+K2/pAXMsPqQrQWqSedRcEU3gkGwgwX9QIh+dnszES0NaAS6kgEjVtWkKWOwU+cQJOOUCtQoGkbigsfOL/DmLGgywQsyX30BPdeUaalIrcePKxgpluTSmnhJeFMtQDqd1IGk7BSdzU+l4eRZiQeJDlpQzkfEGmustRUksFtq/hWpJJ8BHQsvlymUPKppahYjnpGlR6AbeEKOa8EhWLyGczmXswzsNMtTYlFpUtSwHjDXJwsvDYUS1fQqLo1k1IY2qerVNfMwdBRFgljF3FYOVhsLiXltrD9vOL7jU9efTl6R80dsesfSH0kTFw2VT1SwZBLA2oCbtbrX5x82xCjiRkPNTvDYj08z/eKk7NUr8Yr4X/KBH+G83q3/UxP6xPKwQ5Kvy/rHlBjQeYgkzONnidLeWCw1jTUDr7eW/OOdzE6i9SDetwT/t6R1TCYAk7AfvyhE4lyA4WYF+JX7yNtbmpHUVF/6xo6HKoYoP57w1BqMnC+O1SlNBUHTTYVH9rkw7SpR01Y28OVY5BkubNLdUB7moVtyJFaR1A5qGIQHqx8f2Ke8ey0z/ETj7zG1OPY9yDO5wEsrzc09Dv8jT0jnnFTasQqDZFUe9/1hlzvNgZo/hUt6nYfOE6XiNc5na53/T8oVrnC4wg7lnR4zu3GdG4VwwWRKHmfUkmGeTiNFuUKvDWKrLXwqPaDkyfYjx/SNDEoONfoPxMvOSMrfU/mTz8QQDpPL0Pgf68oXcy45lqpVq9ouw6+vpz/AKxpj83WXJJXZTQ0+e/mDHOcVijNmF2sTvT97xX1Wf4IFdy3pNP8Sy3Unm45pjVmMxUmpANBQ3tWw33pFJp9KqD1Feo8D+sR4hjsfO1NjsDTn53iMRhlixsza4UUJLotHlakeYxhpcdBjDwhiArzK12U2/hcEw+8XNOk4cPIU/8AEWtL9wnvW51rCDwVl5mPOp8QlEKNu81QPyjrvDeaLPRkpRpJ0MCOYA2gWFyziPEC47P0l4iRh2U65y11Dw5QwzJICknkLQNwGYycRi3VsO4eQSquymhB30kin+0Fc1wxeU6y20vSxYGgMQFhlpzzhvjGW7NIxaqo7dlkvte9R4EVF/46QPzaZWZ2Lo4CHUHU0qa0qPxbxWx3BhacirOY6CFWiy2BaupiWE67FiWI3vtQQcxWWtMnMNNCjhTqJuALlac/CDyCgDFYjZIlPJskK99rgg3JIPWtIIYRUI1KQRfnzG8XVmArpB262gPq0My2BrqFLW/fOKpNmWwtCG5M41BBpT97QWl4oaf6fpATAgk1/frFiRLatOVdoasUxhlcRuBzijPVdR1WBND5/wBY2aZTY0jOgMy7MCamtbEc4hoSwRicp7KaJiVOn4TSpAaoNjvv6iGHJm7dDqZl7JwXCg95h8OgXohpW0XczwKzJdPvAVX+gPjF7gyQ4lHWunalaWBG1oelExGSxLmV4Ga81p0zuClFU3p4nx/UwRm4OSJY100qwepO71+I+NTEGfZbOm4Z5Umb2bsKB6beXjC9IyorhpOBdiWlgMzpULUG1am5qa0g2qAlwVxFkJmJPXEzNXbTCV0/dl2CqB15/wC0c8/yzw//AJ0z/wCOOp5dhVmkhnYCVcFidTVLCpHMtuelRSMf/wAin7Lf6Y4DicwFzkI4uUfcf3Ajzcbmtpfu39oX8QpBpEAWM8aTD7RUbU+kZ12kqfNj/SB+b8WviygmIi6SdJXVuaCjFmppsOUBKWpEbWtBJpcSHcq8wgxEtNuTtfb9IJ5Pn7StWok6hp8qkV+UCZc+1CKb1a5PKgIrTced+cYcDSLj3vFvHkbGbEF1VxRl+bmDTHZq2Y/KIMJOGo1686+XL3r4eMVddqCMS5hQ1U0NCPQggjyIJHrEOxckmEtLQEd+F8fQ6K3BJ96f3ixjOLlRnXpSlPWEyViCrEox6V2JB/WIRU1PU84vY9cyYwoHIlZ9Ij5Cxm87HM1ak0YknzjDtRR1O3iNvSlPWvhEaPpFetRTqDvytEKm8UWYsbMtcKKEkbqd+ZrzMYURNhcI81giAsxNgP3aJcNlkxmKKjMw3AFT/aBLAQYd4My3tO0JANgAGuK3JsfCg9Ym4m4Z7Mgy1NzQqATSuxFNvKNOG8Ni5TuiyehIY6KG9KNz/e0OWJzdZSapyuraa0pXkAakW3NBe+4jMy5mTLa8/IGLrm4H4BwJkT3LEU0AGopQ6gFufEmDMnL5i5myy5nZhtMxlox1imkgk0FdtjAfB58J3bUlzKIJbClmb7RelbDnvDRmGdSWaXpIV3+B+9YqaEWG/KNDEWIBbuWMd/D5huR2fbsDLKuLaioFR4Gt4lmByWFx0I01/wDtWBvFeYkYTtpanWhvRamg3+6SYVMN9LuGKhZm/M6W/wBMPAklpYl8MYmViDM7czUqSRNkqTTcDtFJa3jBXOkImdqFYq4AmUIIXSLHqQesXsNnEqcPsyGBGw1H/aMSXLEoSKgUKt95OVD1G0SRYqCpo3ALYMPRloVNxfr0gBNn65kyWw70pqe9wfI/pD1gsAlay/gI+HkpHQcvKFTjHhyYJv1iVUVFGAtXpWkIXGPMsM5HUvZPJNK0/wBoONgDSpFbQg5RxjMkmjLr07q1jTwYC/zhn/zTk0p2T16HT+dYsKnErl5cmpWlOXOIMMrmeElipA1E9B7wHfPJuImBJalamwXl4kx0Thjhw4dGeYdU1hzNbdK9I44geTJXIRwJEnItYWr5+HnBTEZVMmyVlhjKBJLFW0sByAsST6ikbJgUZ6sKm3d+6CL6vPzgbxZxeuEllqM3JVUfEfFj3V9THY1rmdke+IQxsyXKlLIRnGkAV1Xp/E7VNT13MKuTZ9MxWJd0XTg8MpVTsJs38Qr91b+piLhSVisQ0zFY9RLlEUlSe6RTfWxG/rEfHGfGRJdZelF7FyqixuKaqUsBUAdS3hAE2ahqNouKuRcRNiZpcnUzTHZVq3cvVSRs3UdKQzf4o3VvZ45HwdnQw83UwrUUBrt4w5/X5f4p3/uR1GdY8xXm4UMbeNagChHOvOsVvq4LEdInxKFV1V+IA+9fnaIEnaVNqlqjytc+dIrDqLPcgMjfwiEyImVr+cSuopDOoEp6TGpETusRsv5QVzpGsZ0x7RePMLRM6ZE7TYc4yZxIIFB1/fKI2lQx8GGSWeXMlK7EalY3oButDbnWF5H2KWq5NyjkOUDEMdZdUUEsyoX25dB6w3jhrA9nTTypq1HVXkQa6Sa8tr7QVlsktAyrvcAWHnQRz7iPHJNxDsJek1oSGNyLVpQ02jPV8mofgkAfz5SDGTK1VHdJI0y1bSrE11ECjtqO41Qy5VglloAAAOZ5k71JIuYTct4wlS/jlMXJ3BDD2O0WMdx2GGlEcE8yRbx51PhtHNhyE1UCjcKcScRiVRJatrN61AoOpsf2ICTeKD9mJYY0bUzPRizEaT4Up+XKBio02rliWO5bfyiB1oadIemnQd8mRH7Ls9TSXC97S3cXc6aE08xFPjqQWwkmdIpL0zO0JNqaxWp9dxQ1gbwa/wBo9AK6bHpeL2W8W9qsyXNlglH7N6XUg1FQD5Q9F2DiWsX9FfWMPBvFEqbL0F9fnYHwFRW21xEme8MYScp7OTKWaakMVrQ+IqAfKKuQ5FJksWkjSG3XlfpFbjbMHwiriZVyTpIPTyHOLANyCCIMwq5jgFJojioCy5KKvyVQF33uYYMmzl8UnaMhEyUbqKha9Ax3anTnA7hjin62psVIsa0PziGTxo8tmVlFFmqg08yaEFuljBiLNeI+ZdOWcgY1DUI1DusPB15mPYhKD4gw22oawv5RTFOzITLmId6WPgwBuIOT3moO9oY+FR+dYZIinxNwws06pZ7Nxy+63g3TzhGyTIZ+JxLygpUoaNXl/eHrPsymk0l6U5VufltAPCpi5DtMWcpLkFgRY0FiOhganXOk8G8OphUFFLPzZt/SGZ5jn7yqPAVMIuW8VTNC60UmlTQ2/K0FcVnDNLYjuACp0m5HSGAiqgUYfbEKGKKL7uVNwB+KBuKz3BszU7OY0sVLEKwWn4m2Ujxhey7IcXjJdDOXDyyRXsSxmEA1HfIF6D0hyweQSMPLKpLUKe81AO8TuSNiTCXe+o/GldxUyniSfj59JKFMPLakyY601UuBLBsQevLfnCn9NXEEsIuGSmtyGc/wLsD5n8oaeMuNDh8E8ySmmjaFFAACbVoOXhHA84x0ydMLzGLMeZiAOLnM3iVpe0SfXH6mIlHd9Y1iIJn/2Q=="/>
          <p:cNvSpPr>
            <a:spLocks noChangeAspect="1" noChangeArrowheads="1"/>
          </p:cNvSpPr>
          <p:nvPr/>
        </p:nvSpPr>
        <p:spPr bwMode="auto">
          <a:xfrm>
            <a:off x="63500" y="-649288"/>
            <a:ext cx="184785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6" name="Picture 2" descr="http://www.desktoppictures.com/images/pictures/download/scenic/sea-grass-on-dunes/1440x900/sea-grass-on-dunes.jpg"/>
          <p:cNvPicPr>
            <a:picLocks noChangeAspect="1" noChangeArrowheads="1"/>
          </p:cNvPicPr>
          <p:nvPr/>
        </p:nvPicPr>
        <p:blipFill>
          <a:blip r:embed="rId3" cstate="print"/>
          <a:srcRect/>
          <a:stretch>
            <a:fillRect/>
          </a:stretch>
        </p:blipFill>
        <p:spPr bwMode="auto">
          <a:xfrm>
            <a:off x="6248400" y="1752600"/>
            <a:ext cx="2438400" cy="1523566"/>
          </a:xfrm>
          <a:prstGeom prst="rect">
            <a:avLst/>
          </a:prstGeom>
          <a:noFill/>
        </p:spPr>
      </p:pic>
      <p:pic>
        <p:nvPicPr>
          <p:cNvPr id="6148" name="Picture 4" descr="http://www.stlawu.edu/ciis/sites/stlawu.edu.ciis/files/images/cos13monkey_0.jpg"/>
          <p:cNvPicPr>
            <a:picLocks noChangeAspect="1" noChangeArrowheads="1"/>
          </p:cNvPicPr>
          <p:nvPr/>
        </p:nvPicPr>
        <p:blipFill>
          <a:blip r:embed="rId4" cstate="print"/>
          <a:srcRect/>
          <a:stretch>
            <a:fillRect/>
          </a:stretch>
        </p:blipFill>
        <p:spPr bwMode="auto">
          <a:xfrm>
            <a:off x="3733800" y="1524000"/>
            <a:ext cx="1400175" cy="1866900"/>
          </a:xfrm>
          <a:prstGeom prst="rect">
            <a:avLst/>
          </a:prstGeom>
          <a:noFill/>
        </p:spPr>
      </p:pic>
      <p:sp>
        <p:nvSpPr>
          <p:cNvPr id="7" name="TextBox 6"/>
          <p:cNvSpPr txBox="1"/>
          <p:nvPr/>
        </p:nvSpPr>
        <p:spPr>
          <a:xfrm>
            <a:off x="304800" y="3505200"/>
            <a:ext cx="2133600" cy="646331"/>
          </a:xfrm>
          <a:prstGeom prst="rect">
            <a:avLst/>
          </a:prstGeom>
          <a:noFill/>
        </p:spPr>
        <p:txBody>
          <a:bodyPr wrap="square" rtlCol="0">
            <a:spAutoFit/>
          </a:bodyPr>
          <a:lstStyle/>
          <a:p>
            <a:pPr algn="ctr"/>
            <a:r>
              <a:rPr lang="en-US" dirty="0" smtClean="0">
                <a:solidFill>
                  <a:srgbClr val="C00000"/>
                </a:solidFill>
              </a:rPr>
              <a:t>Bee getting pollen from a flower</a:t>
            </a:r>
            <a:endParaRPr lang="en-US" dirty="0">
              <a:solidFill>
                <a:srgbClr val="C00000"/>
              </a:solidFill>
            </a:endParaRPr>
          </a:p>
        </p:txBody>
      </p:sp>
      <p:pic>
        <p:nvPicPr>
          <p:cNvPr id="6150" name="Picture 6" descr="http://www.bee-hexagon.net/files/image/beeFlowerCassino.jpg"/>
          <p:cNvPicPr>
            <a:picLocks noChangeAspect="1" noChangeArrowheads="1"/>
          </p:cNvPicPr>
          <p:nvPr/>
        </p:nvPicPr>
        <p:blipFill>
          <a:blip r:embed="rId5" cstate="print"/>
          <a:srcRect/>
          <a:stretch>
            <a:fillRect/>
          </a:stretch>
        </p:blipFill>
        <p:spPr bwMode="auto">
          <a:xfrm>
            <a:off x="304800" y="1524000"/>
            <a:ext cx="2133600" cy="1809413"/>
          </a:xfrm>
          <a:prstGeom prst="rect">
            <a:avLst/>
          </a:prstGeom>
          <a:noFill/>
        </p:spPr>
      </p:pic>
      <p:sp>
        <p:nvSpPr>
          <p:cNvPr id="9" name="TextBox 8"/>
          <p:cNvSpPr txBox="1"/>
          <p:nvPr/>
        </p:nvSpPr>
        <p:spPr>
          <a:xfrm>
            <a:off x="3352800" y="3505200"/>
            <a:ext cx="2133600" cy="646331"/>
          </a:xfrm>
          <a:prstGeom prst="rect">
            <a:avLst/>
          </a:prstGeom>
          <a:noFill/>
        </p:spPr>
        <p:txBody>
          <a:bodyPr wrap="square" rtlCol="0">
            <a:spAutoFit/>
          </a:bodyPr>
          <a:lstStyle/>
          <a:p>
            <a:pPr algn="ctr"/>
            <a:r>
              <a:rPr lang="en-US" dirty="0" smtClean="0">
                <a:solidFill>
                  <a:srgbClr val="C00000"/>
                </a:solidFill>
              </a:rPr>
              <a:t>Monkey eating fruit in a tree</a:t>
            </a:r>
            <a:endParaRPr lang="en-US" dirty="0">
              <a:solidFill>
                <a:srgbClr val="C00000"/>
              </a:solidFill>
            </a:endParaRPr>
          </a:p>
        </p:txBody>
      </p:sp>
      <p:sp>
        <p:nvSpPr>
          <p:cNvPr id="10" name="TextBox 9"/>
          <p:cNvSpPr txBox="1"/>
          <p:nvPr/>
        </p:nvSpPr>
        <p:spPr>
          <a:xfrm>
            <a:off x="6400800" y="3429000"/>
            <a:ext cx="2133600" cy="923330"/>
          </a:xfrm>
          <a:prstGeom prst="rect">
            <a:avLst/>
          </a:prstGeom>
          <a:noFill/>
        </p:spPr>
        <p:txBody>
          <a:bodyPr wrap="square" rtlCol="0">
            <a:spAutoFit/>
          </a:bodyPr>
          <a:lstStyle/>
          <a:p>
            <a:pPr algn="ctr"/>
            <a:r>
              <a:rPr lang="en-US" dirty="0" smtClean="0">
                <a:solidFill>
                  <a:srgbClr val="C00000"/>
                </a:solidFill>
              </a:rPr>
              <a:t>Sea grass growing on a sand dune at the beach</a:t>
            </a:r>
            <a:endParaRPr lang="en-US" dirty="0">
              <a:solidFill>
                <a:srgbClr val="C00000"/>
              </a:solidFill>
            </a:endParaRPr>
          </a:p>
        </p:txBody>
      </p:sp>
      <p:sp>
        <p:nvSpPr>
          <p:cNvPr id="11" name="TextBox 10"/>
          <p:cNvSpPr txBox="1"/>
          <p:nvPr/>
        </p:nvSpPr>
        <p:spPr>
          <a:xfrm>
            <a:off x="304800" y="4724400"/>
            <a:ext cx="8382000" cy="1754326"/>
          </a:xfrm>
          <a:prstGeom prst="rect">
            <a:avLst/>
          </a:prstGeom>
          <a:solidFill>
            <a:schemeClr val="tx1">
              <a:lumMod val="85000"/>
              <a:lumOff val="15000"/>
            </a:schemeClr>
          </a:solidFill>
        </p:spPr>
        <p:txBody>
          <a:bodyPr wrap="square" rtlCol="0">
            <a:spAutoFit/>
          </a:bodyPr>
          <a:lstStyle/>
          <a:p>
            <a:pPr algn="ctr"/>
            <a:r>
              <a:rPr lang="en-US" sz="3600" dirty="0" smtClean="0">
                <a:solidFill>
                  <a:srgbClr val="FFFF00"/>
                </a:solidFill>
              </a:rPr>
              <a:t>Explain how the animals and plants in the scenarios shown above are impacting their environment.</a:t>
            </a:r>
            <a:endParaRPr lang="en-US" sz="3600" dirty="0">
              <a:solidFill>
                <a:srgbClr val="FFFF00"/>
              </a:solidFill>
            </a:endParaRPr>
          </a:p>
        </p:txBody>
      </p:sp>
      <p:sp>
        <p:nvSpPr>
          <p:cNvPr id="12" name="TextBox 11"/>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SC.4.L.17.4</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Life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Food Chains and Energy</a:t>
            </a:r>
            <a:endParaRPr lang="en-US" dirty="0">
              <a:solidFill>
                <a:srgbClr val="FFFF0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p:txBody>
          <a:bodyPr>
            <a:normAutofit lnSpcReduction="10000"/>
          </a:bodyPr>
          <a:lstStyle/>
          <a:p>
            <a:r>
              <a:rPr lang="en-US" u="sng" dirty="0" smtClean="0"/>
              <a:t>SC.4.L.17.3</a:t>
            </a:r>
            <a:r>
              <a:rPr lang="en-US" dirty="0" smtClean="0"/>
              <a:t> Students will describe or explain how energy is transferred from the Sun through a food chain.</a:t>
            </a:r>
          </a:p>
          <a:p>
            <a:pPr lvl="0"/>
            <a:r>
              <a:rPr lang="en-US" u="sng" dirty="0" smtClean="0"/>
              <a:t>SC.3.L.17.2</a:t>
            </a:r>
            <a:r>
              <a:rPr lang="en-US" dirty="0" smtClean="0"/>
              <a:t> Students will explain that plants make their own food using carbon dioxide, water, and energy from the Sun.</a:t>
            </a:r>
          </a:p>
          <a:p>
            <a:pPr lvl="0"/>
            <a:r>
              <a:rPr lang="en-US" u="sng" dirty="0" smtClean="0"/>
              <a:t>SC.4.L.17.2</a:t>
            </a:r>
            <a:r>
              <a:rPr lang="en-US" dirty="0" smtClean="0"/>
              <a:t> Students will explain that animals obtain energy from the plants and animals they eat.</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transfer in a food chain</a:t>
            </a:r>
            <a:endParaRPr lang="en-US" dirty="0"/>
          </a:p>
        </p:txBody>
      </p:sp>
      <p:sp>
        <p:nvSpPr>
          <p:cNvPr id="3" name="Content Placeholder 2"/>
          <p:cNvSpPr>
            <a:spLocks noGrp="1"/>
          </p:cNvSpPr>
          <p:nvPr>
            <p:ph idx="1"/>
          </p:nvPr>
        </p:nvSpPr>
        <p:spPr/>
        <p:txBody>
          <a:bodyPr/>
          <a:lstStyle/>
          <a:p>
            <a:r>
              <a:rPr lang="en-US" dirty="0" smtClean="0">
                <a:hlinkClick r:id="rId3"/>
              </a:rPr>
              <a:t>Energy in a food chain</a:t>
            </a:r>
            <a:endParaRPr lang="en-US" dirty="0" smtClean="0"/>
          </a:p>
          <a:p>
            <a:endParaRPr lang="en-US" dirty="0" smtClean="0"/>
          </a:p>
          <a:p>
            <a:r>
              <a:rPr lang="en-US" dirty="0" smtClean="0"/>
              <a:t>Think about:</a:t>
            </a:r>
          </a:p>
          <a:p>
            <a:pPr>
              <a:buNone/>
            </a:pPr>
            <a:r>
              <a:rPr lang="en-US" dirty="0" smtClean="0"/>
              <a:t>    -Which members of the food chain get their energy directly from the Sun?</a:t>
            </a:r>
          </a:p>
          <a:p>
            <a:pPr>
              <a:buNone/>
            </a:pPr>
            <a:r>
              <a:rPr lang="en-US" dirty="0" smtClean="0"/>
              <a:t>   - Which members of the food chain get their energy from other living things?</a:t>
            </a:r>
          </a:p>
          <a:p>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SC.4.L.17.3</a:t>
            </a:r>
          </a:p>
          <a:p>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plants </a:t>
            </a:r>
            <a:r>
              <a:rPr lang="en-US" u="sng" dirty="0" smtClean="0"/>
              <a:t>make</a:t>
            </a:r>
            <a:r>
              <a:rPr lang="en-US" dirty="0" smtClean="0"/>
              <a:t> food</a:t>
            </a:r>
            <a:endParaRPr lang="en-US" dirty="0"/>
          </a:p>
        </p:txBody>
      </p:sp>
      <p:sp>
        <p:nvSpPr>
          <p:cNvPr id="3" name="Content Placeholder 2"/>
          <p:cNvSpPr>
            <a:spLocks noGrp="1"/>
          </p:cNvSpPr>
          <p:nvPr>
            <p:ph idx="1"/>
          </p:nvPr>
        </p:nvSpPr>
        <p:spPr/>
        <p:txBody>
          <a:bodyPr/>
          <a:lstStyle/>
          <a:p>
            <a:r>
              <a:rPr lang="en-US" dirty="0" smtClean="0">
                <a:hlinkClick r:id="rId3"/>
              </a:rPr>
              <a:t>Photosynthesis</a:t>
            </a:r>
            <a:endParaRPr lang="en-US" dirty="0" smtClean="0"/>
          </a:p>
          <a:p>
            <a:endParaRPr lang="en-US" dirty="0" smtClean="0"/>
          </a:p>
          <a:p>
            <a:r>
              <a:rPr lang="en-US" dirty="0" smtClean="0"/>
              <a:t>Think about:</a:t>
            </a:r>
          </a:p>
          <a:p>
            <a:pPr>
              <a:buNone/>
            </a:pPr>
            <a:r>
              <a:rPr lang="en-US" dirty="0" smtClean="0"/>
              <a:t>    -What are the 3 things that plants require to make their food?</a:t>
            </a:r>
          </a:p>
          <a:p>
            <a:pPr>
              <a:buNone/>
            </a:pPr>
            <a:r>
              <a:rPr lang="en-US" dirty="0" smtClean="0"/>
              <a:t>    -Can plants grow without soil? Explain.</a:t>
            </a:r>
          </a:p>
          <a:p>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SC.3.L.17.2</a:t>
            </a:r>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animals </a:t>
            </a:r>
            <a:r>
              <a:rPr lang="en-US" u="sng" dirty="0" smtClean="0"/>
              <a:t>get</a:t>
            </a:r>
            <a:r>
              <a:rPr lang="en-US" dirty="0" smtClean="0"/>
              <a:t> food</a:t>
            </a:r>
            <a:endParaRPr lang="en-US" dirty="0"/>
          </a:p>
        </p:txBody>
      </p:sp>
      <p:sp>
        <p:nvSpPr>
          <p:cNvPr id="3" name="Content Placeholder 2"/>
          <p:cNvSpPr>
            <a:spLocks noGrp="1"/>
          </p:cNvSpPr>
          <p:nvPr>
            <p:ph idx="1"/>
          </p:nvPr>
        </p:nvSpPr>
        <p:spPr/>
        <p:txBody>
          <a:bodyPr/>
          <a:lstStyle/>
          <a:p>
            <a:r>
              <a:rPr lang="en-US" dirty="0" smtClean="0">
                <a:hlinkClick r:id="rId3"/>
              </a:rPr>
              <a:t>Food Chains</a:t>
            </a:r>
            <a:endParaRPr lang="en-US" dirty="0" smtClean="0"/>
          </a:p>
          <a:p>
            <a:endParaRPr lang="en-US" dirty="0" smtClean="0"/>
          </a:p>
          <a:p>
            <a:r>
              <a:rPr lang="en-US" dirty="0" smtClean="0"/>
              <a:t>Think about:</a:t>
            </a:r>
          </a:p>
          <a:p>
            <a:pPr>
              <a:buNone/>
            </a:pPr>
            <a:r>
              <a:rPr lang="en-US" dirty="0" smtClean="0"/>
              <a:t>    -What is the difference between a consumer that is an herbivore and a consumer that is a carnivore?</a:t>
            </a:r>
          </a:p>
          <a:p>
            <a:pPr>
              <a:buNone/>
            </a:pPr>
            <a:r>
              <a:rPr lang="en-US" dirty="0" smtClean="0"/>
              <a:t>    -Can an animal be a producer? Explain.</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SC.4.L.17.2</a:t>
            </a:r>
          </a:p>
          <a:p>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a:bodyPr>
          <a:lstStyle/>
          <a:p>
            <a:r>
              <a:rPr lang="en-US" dirty="0" smtClean="0"/>
              <a:t>This presentation is meant to highlight the concepts as they will be assessed in FCAT 2.0</a:t>
            </a:r>
          </a:p>
          <a:p>
            <a:r>
              <a:rPr lang="en-US" dirty="0" smtClean="0"/>
              <a:t>You should NOT use this presentation to limit your instruction as there are many critical topics needed to support the ideas on the slides that are not directly assessed</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Resources</a:t>
            </a:r>
            <a:endParaRPr lang="en-US" dirty="0"/>
          </a:p>
        </p:txBody>
      </p:sp>
      <p:sp>
        <p:nvSpPr>
          <p:cNvPr id="3" name="Content Placeholder 2"/>
          <p:cNvSpPr>
            <a:spLocks noGrp="1"/>
          </p:cNvSpPr>
          <p:nvPr>
            <p:ph idx="1"/>
          </p:nvPr>
        </p:nvSpPr>
        <p:spPr>
          <a:xfrm>
            <a:off x="152400" y="1600200"/>
            <a:ext cx="8839200" cy="4525963"/>
          </a:xfrm>
        </p:spPr>
        <p:txBody>
          <a:bodyPr>
            <a:normAutofit/>
          </a:bodyPr>
          <a:lstStyle/>
          <a:p>
            <a:r>
              <a:rPr lang="en-US" dirty="0" smtClean="0"/>
              <a:t>Most of the simulations were pulled from these sites:</a:t>
            </a:r>
          </a:p>
          <a:p>
            <a:r>
              <a:rPr lang="en-US" sz="2800" dirty="0" smtClean="0">
                <a:hlinkClick r:id="rId2"/>
              </a:rPr>
              <a:t>http://www.bbc.co.uk/bitesize/</a:t>
            </a:r>
            <a:endParaRPr lang="en-US" sz="2800" dirty="0" smtClean="0"/>
          </a:p>
          <a:p>
            <a:r>
              <a:rPr lang="en-US" sz="2800" dirty="0" smtClean="0">
                <a:hlinkClick r:id="rId3"/>
              </a:rPr>
              <a:t>http://www.bbc.co.uk/schools/scienceclips/index_flash.shtml</a:t>
            </a:r>
            <a:endParaRPr lang="en-US" sz="2800" dirty="0" smtClean="0"/>
          </a:p>
          <a:p>
            <a:r>
              <a:rPr lang="en-US" sz="2800" dirty="0" smtClean="0">
                <a:hlinkClick r:id="rId4"/>
              </a:rPr>
              <a:t>http://phet.colorado.edu/en/simulations/category/new</a:t>
            </a:r>
            <a:endParaRPr lang="en-US" sz="2800" dirty="0" smtClean="0"/>
          </a:p>
          <a:p>
            <a:r>
              <a:rPr lang="en-US" sz="2800" dirty="0" smtClean="0">
                <a:hlinkClick r:id="rId5"/>
              </a:rPr>
              <a:t>http://www.uen.org/3-6interactives/science.shtml</a:t>
            </a:r>
            <a:endParaRPr lang="en-US" sz="2800" dirty="0" smtClean="0"/>
          </a:p>
          <a:p>
            <a:endParaRPr lang="en-US" sz="2800" dirty="0" smtClean="0"/>
          </a:p>
          <a:p>
            <a:pPr>
              <a:buNone/>
            </a:pPr>
            <a:endParaRPr lang="en-US" sz="28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Questions/Concerns/Comments</a:t>
            </a:r>
            <a:endParaRPr lang="en-US" dirty="0"/>
          </a:p>
        </p:txBody>
      </p:sp>
      <p:sp>
        <p:nvSpPr>
          <p:cNvPr id="3" name="Subtitle 2"/>
          <p:cNvSpPr>
            <a:spLocks noGrp="1"/>
          </p:cNvSpPr>
          <p:nvPr>
            <p:ph type="subTitle" idx="1"/>
          </p:nvPr>
        </p:nvSpPr>
        <p:spPr/>
        <p:txBody>
          <a:bodyPr/>
          <a:lstStyle/>
          <a:p>
            <a:r>
              <a:rPr lang="en-US" dirty="0" smtClean="0">
                <a:solidFill>
                  <a:srgbClr val="FFFF00"/>
                </a:solidFill>
              </a:rPr>
              <a:t>Email: </a:t>
            </a:r>
            <a:r>
              <a:rPr lang="en-US" dirty="0" smtClean="0">
                <a:solidFill>
                  <a:srgbClr val="FFFF00"/>
                </a:solidFill>
                <a:hlinkClick r:id="rId2"/>
              </a:rPr>
              <a:t>rachel_hallett@scps.us</a:t>
            </a:r>
            <a:endParaRPr lang="en-US" dirty="0" smtClean="0">
              <a:solidFill>
                <a:srgbClr val="FFFF00"/>
              </a:solidFill>
            </a:endParaRPr>
          </a:p>
          <a:p>
            <a:r>
              <a:rPr lang="en-US" dirty="0" smtClean="0">
                <a:solidFill>
                  <a:srgbClr val="FFFF00"/>
                </a:solidFill>
              </a:rPr>
              <a:t>Phone: 50189</a:t>
            </a:r>
            <a:endParaRPr lang="en-US"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A</a:t>
            </a:r>
            <a:r>
              <a:rPr lang="en-US" dirty="0" smtClean="0"/>
              <a:t>re these </a:t>
            </a:r>
            <a:r>
              <a:rPr lang="en-US" u="sng" dirty="0" smtClean="0"/>
              <a:t>observations</a:t>
            </a:r>
            <a:r>
              <a:rPr lang="en-US" dirty="0" smtClean="0"/>
              <a:t> or </a:t>
            </a:r>
            <a:r>
              <a:rPr lang="en-US" u="sng" dirty="0" smtClean="0"/>
              <a:t>inferences</a:t>
            </a:r>
            <a:r>
              <a:rPr lang="en-US" dirty="0" smtClean="0"/>
              <a:t>?</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smtClean="0"/>
              <a:t>Colorful birds attract mates.</a:t>
            </a:r>
          </a:p>
          <a:p>
            <a:r>
              <a:rPr lang="en-US" dirty="0" smtClean="0"/>
              <a:t>There is a great variety of birds in the jungle.</a:t>
            </a:r>
          </a:p>
          <a:p>
            <a:r>
              <a:rPr lang="en-US" dirty="0" smtClean="0"/>
              <a:t>The males are more colorful than the females.</a:t>
            </a:r>
          </a:p>
          <a:p>
            <a:r>
              <a:rPr lang="en-US" dirty="0" smtClean="0"/>
              <a:t>The birds dance to scare off other birds.</a:t>
            </a:r>
          </a:p>
          <a:p>
            <a:r>
              <a:rPr lang="en-US" dirty="0" smtClean="0"/>
              <a:t>Many of the birds in the jungle are colorful.</a:t>
            </a:r>
          </a:p>
          <a:p>
            <a:endParaRPr lang="en-US" dirty="0" smtClean="0"/>
          </a:p>
          <a:p>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SC.5.N.1.6</a:t>
            </a:r>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Which of these are observations and which are opinions?</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The birds are beautiful.</a:t>
            </a:r>
          </a:p>
          <a:p>
            <a:r>
              <a:rPr lang="en-US" dirty="0" smtClean="0"/>
              <a:t>The birds were changing their appearance.</a:t>
            </a:r>
          </a:p>
          <a:p>
            <a:r>
              <a:rPr lang="en-US" dirty="0" smtClean="0"/>
              <a:t>The jungle is a nice place to live.</a:t>
            </a:r>
          </a:p>
          <a:p>
            <a:r>
              <a:rPr lang="en-US" dirty="0" smtClean="0"/>
              <a:t>The jungle floor is shaded.</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SC.5.N.1.6</a:t>
            </a:r>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Nature of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Repeatable and Replicable</a:t>
            </a:r>
            <a:endParaRPr lang="en-US"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solidFill>
            <a:schemeClr val="tx1">
              <a:lumMod val="85000"/>
              <a:lumOff val="15000"/>
            </a:schemeClr>
          </a:solidFill>
        </p:spPr>
        <p:txBody>
          <a:bodyPr>
            <a:normAutofit fontScale="92500"/>
          </a:bodyPr>
          <a:lstStyle/>
          <a:p>
            <a:r>
              <a:rPr lang="en-US" u="sng" dirty="0" smtClean="0"/>
              <a:t>SC.5.N.2.2</a:t>
            </a:r>
            <a:r>
              <a:rPr lang="en-US" dirty="0" smtClean="0"/>
              <a:t> Students will identify and explain the need for replication of scientific investigations. </a:t>
            </a:r>
          </a:p>
          <a:p>
            <a:r>
              <a:rPr lang="en-US" u="sng" dirty="0" smtClean="0"/>
              <a:t>SC.4.N.1.2</a:t>
            </a:r>
            <a:r>
              <a:rPr lang="en-US" dirty="0" smtClean="0"/>
              <a:t> Students will explain the reason for differences in data across groups as a result of using different tools and procedures. (</a:t>
            </a:r>
            <a:r>
              <a:rPr lang="en-US" u="sng" dirty="0" smtClean="0"/>
              <a:t>SC.3.N.1.2</a:t>
            </a:r>
            <a:r>
              <a:rPr lang="en-US" dirty="0" smtClean="0"/>
              <a:t>, </a:t>
            </a:r>
            <a:r>
              <a:rPr lang="en-US" u="sng" dirty="0" smtClean="0"/>
              <a:t>SC.3.N.1.5</a:t>
            </a:r>
            <a:r>
              <a:rPr lang="en-US" dirty="0" smtClean="0"/>
              <a:t>, </a:t>
            </a:r>
            <a:r>
              <a:rPr lang="en-US" u="sng" dirty="0" smtClean="0"/>
              <a:t>SC.4.N.1.5</a:t>
            </a:r>
            <a:r>
              <a:rPr lang="en-US" dirty="0" smtClean="0"/>
              <a:t>)</a:t>
            </a:r>
          </a:p>
          <a:p>
            <a:pPr lvl="0"/>
            <a:r>
              <a:rPr lang="en-US" u="sng" dirty="0" smtClean="0"/>
              <a:t>SC.5.N.1.3</a:t>
            </a:r>
            <a:r>
              <a:rPr lang="en-US" dirty="0" smtClean="0"/>
              <a:t> Students will identify and explain the need for repeated trials in a scientific investigation.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a:xfrm>
            <a:off x="457200" y="1371600"/>
            <a:ext cx="8229600" cy="4754563"/>
          </a:xfrm>
          <a:solidFill>
            <a:schemeClr val="tx1">
              <a:lumMod val="85000"/>
              <a:lumOff val="15000"/>
            </a:schemeClr>
          </a:solidFill>
        </p:spPr>
        <p:txBody>
          <a:bodyPr>
            <a:normAutofit/>
          </a:bodyPr>
          <a:lstStyle/>
          <a:p>
            <a:r>
              <a:rPr lang="en-US" dirty="0" smtClean="0"/>
              <a:t>Thomas conducted research to create a new kind of fuel made from water.  He collected his data and presented his findings to a group of scientists, but when they asked him to explain his procedures he shared that he did not write them down.  Everyone dismissed his results.</a:t>
            </a:r>
          </a:p>
          <a:p>
            <a:r>
              <a:rPr lang="en-US" dirty="0" smtClean="0"/>
              <a:t>Why is it important for other people to have access to Thomas’s procedures?</a:t>
            </a:r>
          </a:p>
          <a:p>
            <a:pPr>
              <a:buNone/>
            </a:pP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SC.5.N.2.2</a:t>
            </a:r>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a:xfrm>
            <a:off x="228600" y="1143000"/>
            <a:ext cx="8763000" cy="838200"/>
          </a:xfrm>
        </p:spPr>
        <p:txBody>
          <a:bodyPr>
            <a:normAutofit/>
          </a:bodyPr>
          <a:lstStyle/>
          <a:p>
            <a:pPr>
              <a:buNone/>
            </a:pPr>
            <a:r>
              <a:rPr lang="en-US" sz="2200" dirty="0" smtClean="0"/>
              <a:t>     Emily and David conducted the same experiment on the effect of </a:t>
            </a:r>
            <a:r>
              <a:rPr lang="en-US" sz="2200" dirty="0" smtClean="0">
                <a:latin typeface="+mj-lt"/>
              </a:rPr>
              <a:t>fertilizer on plant growth.  Their results are shown in the graphs below.</a:t>
            </a:r>
            <a:endParaRPr lang="en-US" sz="2200" dirty="0">
              <a:latin typeface="+mj-lt"/>
            </a:endParaRPr>
          </a:p>
        </p:txBody>
      </p:sp>
      <p:graphicFrame>
        <p:nvGraphicFramePr>
          <p:cNvPr id="4" name="Chart 3"/>
          <p:cNvGraphicFramePr/>
          <p:nvPr/>
        </p:nvGraphicFramePr>
        <p:xfrm>
          <a:off x="496186" y="2222205"/>
          <a:ext cx="3657600" cy="309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876800" y="2209800"/>
          <a:ext cx="3657600" cy="3098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762000" y="5638800"/>
            <a:ext cx="7467600" cy="584775"/>
          </a:xfrm>
          <a:prstGeom prst="rect">
            <a:avLst/>
          </a:prstGeom>
          <a:solidFill>
            <a:schemeClr val="tx1">
              <a:lumMod val="85000"/>
              <a:lumOff val="15000"/>
            </a:schemeClr>
          </a:solidFill>
        </p:spPr>
        <p:txBody>
          <a:bodyPr wrap="square" rtlCol="0">
            <a:spAutoFit/>
          </a:bodyPr>
          <a:lstStyle/>
          <a:p>
            <a:r>
              <a:rPr lang="en-US" sz="3200" dirty="0" smtClean="0">
                <a:solidFill>
                  <a:schemeClr val="bg1"/>
                </a:solidFill>
              </a:rPr>
              <a:t>Which experiment was better? Explain why</a:t>
            </a:r>
            <a:endParaRPr lang="en-US" sz="3200" dirty="0">
              <a:solidFill>
                <a:schemeClr val="bg1"/>
              </a:solidFill>
            </a:endParaRPr>
          </a:p>
        </p:txBody>
      </p:sp>
      <p:sp>
        <p:nvSpPr>
          <p:cNvPr id="7" name="TextBox 6"/>
          <p:cNvSpPr txBox="1"/>
          <p:nvPr/>
        </p:nvSpPr>
        <p:spPr>
          <a:xfrm>
            <a:off x="0" y="6172200"/>
            <a:ext cx="3581400" cy="923330"/>
          </a:xfrm>
          <a:prstGeom prst="rect">
            <a:avLst/>
          </a:prstGeom>
          <a:noFill/>
        </p:spPr>
        <p:txBody>
          <a:bodyPr wrap="square" rtlCol="0">
            <a:spAutoFit/>
          </a:bodyPr>
          <a:lstStyle/>
          <a:p>
            <a:pPr lvl="0"/>
            <a:r>
              <a:rPr lang="en-US" u="sng" dirty="0" smtClean="0">
                <a:solidFill>
                  <a:srgbClr val="7030A0"/>
                </a:solidFill>
              </a:rPr>
              <a:t>SC.4.N.1.2</a:t>
            </a:r>
            <a:r>
              <a:rPr lang="en-US" dirty="0" smtClean="0">
                <a:solidFill>
                  <a:srgbClr val="7030A0"/>
                </a:solidFill>
              </a:rPr>
              <a:t> (</a:t>
            </a:r>
            <a:r>
              <a:rPr lang="en-US" u="sng" dirty="0" smtClean="0">
                <a:solidFill>
                  <a:srgbClr val="7030A0"/>
                </a:solidFill>
              </a:rPr>
              <a:t>SC.3.N.1.2</a:t>
            </a:r>
            <a:r>
              <a:rPr lang="en-US" dirty="0" smtClean="0">
                <a:solidFill>
                  <a:srgbClr val="7030A0"/>
                </a:solidFill>
              </a:rPr>
              <a:t>, </a:t>
            </a:r>
            <a:r>
              <a:rPr lang="en-US" u="sng" dirty="0" smtClean="0">
                <a:solidFill>
                  <a:srgbClr val="7030A0"/>
                </a:solidFill>
              </a:rPr>
              <a:t>SC.3.N.1.5</a:t>
            </a:r>
            <a:r>
              <a:rPr lang="en-US" dirty="0" smtClean="0">
                <a:solidFill>
                  <a:srgbClr val="7030A0"/>
                </a:solidFill>
              </a:rPr>
              <a:t>, </a:t>
            </a:r>
            <a:r>
              <a:rPr lang="en-US" u="sng" dirty="0" smtClean="0">
                <a:solidFill>
                  <a:srgbClr val="7030A0"/>
                </a:solidFill>
              </a:rPr>
              <a:t>SC.4.N.1.5</a:t>
            </a:r>
            <a:r>
              <a:rPr lang="en-US" dirty="0" smtClean="0">
                <a:solidFill>
                  <a:srgbClr val="7030A0"/>
                </a:solidFill>
              </a:rPr>
              <a:t>), </a:t>
            </a:r>
            <a:r>
              <a:rPr lang="en-US" u="sng" dirty="0" smtClean="0">
                <a:solidFill>
                  <a:srgbClr val="7030A0"/>
                </a:solidFill>
              </a:rPr>
              <a:t>SC.5.N.1.3</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Earth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Galaxies and the Sun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For teachers:</a:t>
            </a:r>
            <a:endParaRPr lang="en-US" dirty="0"/>
          </a:p>
        </p:txBody>
      </p:sp>
      <p:sp>
        <p:nvSpPr>
          <p:cNvPr id="3" name="Content Placeholder 2"/>
          <p:cNvSpPr>
            <a:spLocks noGrp="1"/>
          </p:cNvSpPr>
          <p:nvPr>
            <p:ph idx="1"/>
          </p:nvPr>
        </p:nvSpPr>
        <p:spPr>
          <a:xfrm>
            <a:off x="533400" y="1066800"/>
            <a:ext cx="8229600" cy="5486400"/>
          </a:xfrm>
          <a:solidFill>
            <a:schemeClr val="tx1">
              <a:lumMod val="85000"/>
              <a:lumOff val="15000"/>
            </a:schemeClr>
          </a:solidFill>
        </p:spPr>
        <p:txBody>
          <a:bodyPr>
            <a:normAutofit fontScale="92500" lnSpcReduction="10000"/>
          </a:bodyPr>
          <a:lstStyle/>
          <a:p>
            <a:r>
              <a:rPr lang="en-US" dirty="0" smtClean="0"/>
              <a:t>The purpose of this presentation is to help teachers review the material required for the Science FCAT 2.0.</a:t>
            </a:r>
          </a:p>
          <a:p>
            <a:r>
              <a:rPr lang="en-US" dirty="0" smtClean="0"/>
              <a:t>All of the assessed benchmarks from 3</a:t>
            </a:r>
            <a:r>
              <a:rPr lang="en-US" baseline="30000" dirty="0" smtClean="0"/>
              <a:t>rd</a:t>
            </a:r>
            <a:r>
              <a:rPr lang="en-US" dirty="0" smtClean="0"/>
              <a:t>-5</a:t>
            </a:r>
            <a:r>
              <a:rPr lang="en-US" baseline="30000" dirty="0" smtClean="0"/>
              <a:t>th</a:t>
            </a:r>
            <a:r>
              <a:rPr lang="en-US" dirty="0" smtClean="0"/>
              <a:t> grade are covered using videos, online activities, and probing questions.</a:t>
            </a:r>
          </a:p>
          <a:p>
            <a:r>
              <a:rPr lang="en-US" dirty="0" smtClean="0"/>
              <a:t>Some suggestions for use:</a:t>
            </a:r>
          </a:p>
          <a:p>
            <a:pPr>
              <a:buNone/>
            </a:pPr>
            <a:r>
              <a:rPr lang="en-US" dirty="0" smtClean="0"/>
              <a:t>    -Whole class review via white board</a:t>
            </a:r>
          </a:p>
          <a:p>
            <a:pPr>
              <a:buNone/>
            </a:pPr>
            <a:r>
              <a:rPr lang="en-US" dirty="0" smtClean="0"/>
              <a:t>    -Small group/center review on computer</a:t>
            </a:r>
          </a:p>
          <a:p>
            <a:pPr>
              <a:buNone/>
            </a:pPr>
            <a:r>
              <a:rPr lang="en-US" dirty="0" smtClean="0"/>
              <a:t>    -Individualized formative assessment to determine what review is needed</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a:solidFill>
            <a:schemeClr val="tx1">
              <a:lumMod val="85000"/>
              <a:lumOff val="15000"/>
            </a:schemeClr>
          </a:solidFill>
        </p:spPr>
        <p:txBody>
          <a:bodyPr>
            <a:normAutofit lnSpcReduction="10000"/>
          </a:bodyPr>
          <a:lstStyle/>
          <a:p>
            <a:pPr lvl="0"/>
            <a:r>
              <a:rPr lang="en-US" u="sng" dirty="0" smtClean="0"/>
              <a:t>SC.5.E.5.1</a:t>
            </a:r>
            <a:r>
              <a:rPr lang="en-US" dirty="0" smtClean="0"/>
              <a:t> Students </a:t>
            </a:r>
            <a:r>
              <a:rPr lang="en-US" dirty="0"/>
              <a:t>will identify the basic components of a galaxy. </a:t>
            </a:r>
            <a:endParaRPr lang="en-US" dirty="0" smtClean="0"/>
          </a:p>
          <a:p>
            <a:pPr lvl="0"/>
            <a:r>
              <a:rPr lang="en-US" u="sng" dirty="0" smtClean="0"/>
              <a:t>SC.3.E.5.1</a:t>
            </a:r>
            <a:r>
              <a:rPr lang="en-US" dirty="0" smtClean="0"/>
              <a:t> Students </a:t>
            </a:r>
            <a:r>
              <a:rPr lang="en-US" dirty="0"/>
              <a:t>will explain </a:t>
            </a:r>
            <a:r>
              <a:rPr lang="en-US" dirty="0" smtClean="0"/>
              <a:t>how some stars are smaller, some are larger, and some appear brighter than others</a:t>
            </a:r>
            <a:endParaRPr lang="en-US" dirty="0"/>
          </a:p>
          <a:p>
            <a:pPr lvl="0"/>
            <a:r>
              <a:rPr lang="en-US" u="sng" dirty="0" smtClean="0"/>
              <a:t>SC.3.E.5.2</a:t>
            </a:r>
            <a:r>
              <a:rPr lang="en-US" dirty="0" smtClean="0"/>
              <a:t> Students </a:t>
            </a:r>
            <a:r>
              <a:rPr lang="en-US" dirty="0"/>
              <a:t>will identify the Sun as a star that emits energy.</a:t>
            </a:r>
          </a:p>
          <a:p>
            <a:pPr lvl="0"/>
            <a:r>
              <a:rPr lang="en-US" u="sng" dirty="0" smtClean="0"/>
              <a:t>SC.3.E.5.3</a:t>
            </a:r>
            <a:r>
              <a:rPr lang="en-US" dirty="0" smtClean="0"/>
              <a:t> Students </a:t>
            </a:r>
            <a:r>
              <a:rPr lang="en-US" dirty="0"/>
              <a:t>will identify that the Sun’s appearance is due to its proximity to Earth.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Galaxy</a:t>
            </a:r>
            <a:endParaRPr lang="en-US" dirty="0"/>
          </a:p>
        </p:txBody>
      </p:sp>
      <p:sp>
        <p:nvSpPr>
          <p:cNvPr id="3" name="Content Placeholder 2"/>
          <p:cNvSpPr>
            <a:spLocks noGrp="1"/>
          </p:cNvSpPr>
          <p:nvPr>
            <p:ph idx="1"/>
          </p:nvPr>
        </p:nvSpPr>
        <p:spPr/>
        <p:txBody>
          <a:bodyPr/>
          <a:lstStyle/>
          <a:p>
            <a:r>
              <a:rPr lang="en-US" dirty="0" smtClean="0">
                <a:hlinkClick r:id="rId3"/>
              </a:rPr>
              <a:t>Animated Galaxy</a:t>
            </a:r>
            <a:endParaRPr lang="en-US" dirty="0" smtClean="0"/>
          </a:p>
          <a:p>
            <a:pPr>
              <a:buNone/>
            </a:pPr>
            <a:endParaRPr lang="en-US" dirty="0" smtClean="0"/>
          </a:p>
          <a:p>
            <a:r>
              <a:rPr lang="en-US" dirty="0" smtClean="0"/>
              <a:t>Think about:</a:t>
            </a:r>
          </a:p>
          <a:p>
            <a:pPr>
              <a:buNone/>
            </a:pPr>
            <a:r>
              <a:rPr lang="en-US" dirty="0"/>
              <a:t> </a:t>
            </a:r>
            <a:r>
              <a:rPr lang="en-US" dirty="0" smtClean="0"/>
              <a:t>   What objects are inside of the galaxy?</a:t>
            </a:r>
          </a:p>
          <a:p>
            <a:pPr>
              <a:buNone/>
            </a:pPr>
            <a:r>
              <a:rPr lang="en-US" dirty="0"/>
              <a:t> </a:t>
            </a:r>
            <a:r>
              <a:rPr lang="en-US" dirty="0" smtClean="0"/>
              <a:t>   </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SC.5.E.5.1</a:t>
            </a:r>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Appearance of Stars</a:t>
            </a:r>
            <a:endParaRPr lang="en-US" dirty="0"/>
          </a:p>
        </p:txBody>
      </p:sp>
      <p:sp>
        <p:nvSpPr>
          <p:cNvPr id="6" name="TextBox 5"/>
          <p:cNvSpPr txBox="1"/>
          <p:nvPr/>
        </p:nvSpPr>
        <p:spPr>
          <a:xfrm>
            <a:off x="381000" y="5105400"/>
            <a:ext cx="8458200" cy="1384995"/>
          </a:xfrm>
          <a:prstGeom prst="rect">
            <a:avLst/>
          </a:prstGeom>
          <a:solidFill>
            <a:schemeClr val="tx1">
              <a:lumMod val="85000"/>
              <a:lumOff val="15000"/>
            </a:schemeClr>
          </a:solidFill>
        </p:spPr>
        <p:txBody>
          <a:bodyPr wrap="square" rtlCol="0">
            <a:spAutoFit/>
          </a:bodyPr>
          <a:lstStyle/>
          <a:p>
            <a:pPr algn="ctr"/>
            <a:r>
              <a:rPr lang="en-US" sz="2800" dirty="0" smtClean="0">
                <a:solidFill>
                  <a:srgbClr val="FFFF00"/>
                </a:solidFill>
              </a:rPr>
              <a:t>If the two </a:t>
            </a:r>
            <a:r>
              <a:rPr lang="en-US" sz="2800" dirty="0" smtClean="0">
                <a:solidFill>
                  <a:srgbClr val="FFFF00"/>
                </a:solidFill>
              </a:rPr>
              <a:t>stars </a:t>
            </a:r>
            <a:r>
              <a:rPr lang="en-US" sz="2800" dirty="0" smtClean="0">
                <a:solidFill>
                  <a:srgbClr val="FFFF00"/>
                </a:solidFill>
              </a:rPr>
              <a:t>indicated</a:t>
            </a:r>
            <a:r>
              <a:rPr lang="en-US" sz="2800" dirty="0" smtClean="0">
                <a:solidFill>
                  <a:srgbClr val="FFFF00"/>
                </a:solidFill>
              </a:rPr>
              <a:t> above are </a:t>
            </a:r>
            <a:r>
              <a:rPr lang="en-US" sz="2800" dirty="0" smtClean="0">
                <a:solidFill>
                  <a:srgbClr val="FFFF00"/>
                </a:solidFill>
              </a:rPr>
              <a:t>actually the same size, what can you say about their distances from Earth? Explain your answer</a:t>
            </a:r>
            <a:endParaRPr lang="en-US" sz="2800" dirty="0">
              <a:solidFill>
                <a:srgbClr val="FFFF00"/>
              </a:solidFill>
            </a:endParaRPr>
          </a:p>
        </p:txBody>
      </p:sp>
      <p:sp>
        <p:nvSpPr>
          <p:cNvPr id="8" name="TextBox 7"/>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SC.3.E.5.1</a:t>
            </a:r>
            <a:endParaRPr lang="en-US" dirty="0" smtClean="0">
              <a:solidFill>
                <a:srgbClr val="7030A0"/>
              </a:solidFill>
            </a:endParaRP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0" y="1447800"/>
            <a:ext cx="5940000" cy="3352800"/>
          </a:xfrm>
          <a:prstGeom prst="rect">
            <a:avLst/>
          </a:prstGeom>
          <a:noFill/>
          <a:ln w="9525">
            <a:noFill/>
            <a:miter lim="800000"/>
            <a:headEnd/>
            <a:tailEnd/>
          </a:ln>
        </p:spPr>
      </p:pic>
      <p:sp>
        <p:nvSpPr>
          <p:cNvPr id="9" name="Right Arrow 8"/>
          <p:cNvSpPr/>
          <p:nvPr/>
        </p:nvSpPr>
        <p:spPr>
          <a:xfrm>
            <a:off x="990600" y="2514600"/>
            <a:ext cx="7620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629400" y="3276600"/>
            <a:ext cx="1295400"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Sun</a:t>
            </a:r>
            <a:endParaRPr lang="en-US" dirty="0"/>
          </a:p>
        </p:txBody>
      </p:sp>
      <p:sp>
        <p:nvSpPr>
          <p:cNvPr id="3" name="Content Placeholder 2"/>
          <p:cNvSpPr>
            <a:spLocks noGrp="1"/>
          </p:cNvSpPr>
          <p:nvPr>
            <p:ph idx="1"/>
          </p:nvPr>
        </p:nvSpPr>
        <p:spPr>
          <a:xfrm>
            <a:off x="304800" y="1600200"/>
            <a:ext cx="8458200" cy="4525963"/>
          </a:xfrm>
        </p:spPr>
        <p:txBody>
          <a:bodyPr/>
          <a:lstStyle/>
          <a:p>
            <a:r>
              <a:rPr lang="en-US" dirty="0" smtClean="0">
                <a:hlinkClick r:id="rId3"/>
              </a:rPr>
              <a:t>Rotating Sun</a:t>
            </a:r>
            <a:endParaRPr lang="en-US" dirty="0" smtClean="0"/>
          </a:p>
          <a:p>
            <a:pPr>
              <a:buNone/>
            </a:pPr>
            <a:endParaRPr lang="en-US" dirty="0" smtClean="0"/>
          </a:p>
          <a:p>
            <a:r>
              <a:rPr lang="en-US" dirty="0" smtClean="0"/>
              <a:t>Think about:</a:t>
            </a:r>
          </a:p>
          <a:p>
            <a:pPr>
              <a:buNone/>
            </a:pPr>
            <a:r>
              <a:rPr lang="en-US" dirty="0"/>
              <a:t> </a:t>
            </a:r>
            <a:r>
              <a:rPr lang="en-US" dirty="0" smtClean="0"/>
              <a:t>   -What do you observe?</a:t>
            </a:r>
          </a:p>
          <a:p>
            <a:pPr>
              <a:buNone/>
            </a:pPr>
            <a:r>
              <a:rPr lang="en-US" dirty="0"/>
              <a:t> </a:t>
            </a:r>
            <a:r>
              <a:rPr lang="en-US" dirty="0" smtClean="0"/>
              <a:t>   -Why can’t we see the Sun like this from Earth? </a:t>
            </a:r>
          </a:p>
          <a:p>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SC.3.E.5.2</a:t>
            </a:r>
            <a:r>
              <a:rPr lang="en-US" dirty="0" smtClean="0">
                <a:solidFill>
                  <a:srgbClr val="7030A0"/>
                </a:solidFill>
              </a:rPr>
              <a:t>, </a:t>
            </a:r>
            <a:r>
              <a:rPr lang="en-US" u="sng" dirty="0" smtClean="0">
                <a:solidFill>
                  <a:srgbClr val="7030A0"/>
                </a:solidFill>
              </a:rPr>
              <a:t>SC.3.E.5.3</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Earth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Solar System</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lvl="0"/>
            <a:r>
              <a:rPr lang="en-US" u="sng" dirty="0" smtClean="0"/>
              <a:t>SC.5.E.5.3</a:t>
            </a:r>
            <a:r>
              <a:rPr lang="en-US" dirty="0" smtClean="0"/>
              <a:t> Students will distinguish among objects in our solar system based on their relative positions and their characteristics.</a:t>
            </a:r>
            <a:endParaRPr lang="en-US" dirty="0"/>
          </a:p>
          <a:p>
            <a:pPr lvl="0"/>
            <a:r>
              <a:rPr lang="en-US" u="sng" dirty="0" smtClean="0"/>
              <a:t>SC.5.E.5.2</a:t>
            </a:r>
            <a:r>
              <a:rPr lang="en-US" dirty="0" smtClean="0"/>
              <a:t> Students will identify common characteristics of all planets and compare and contrast the common characteristics of inner and outer planet groups.</a:t>
            </a:r>
          </a:p>
          <a:p>
            <a:pPr lvl="0"/>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Objects in the Solar System</a:t>
            </a:r>
            <a:endParaRPr lang="en-US" dirty="0"/>
          </a:p>
        </p:txBody>
      </p:sp>
      <p:sp>
        <p:nvSpPr>
          <p:cNvPr id="3" name="Content Placeholder 2"/>
          <p:cNvSpPr>
            <a:spLocks noGrp="1"/>
          </p:cNvSpPr>
          <p:nvPr>
            <p:ph idx="1"/>
          </p:nvPr>
        </p:nvSpPr>
        <p:spPr>
          <a:xfrm>
            <a:off x="228600" y="5334000"/>
            <a:ext cx="8610600" cy="1066800"/>
          </a:xfrm>
          <a:solidFill>
            <a:schemeClr val="tx1">
              <a:lumMod val="85000"/>
              <a:lumOff val="15000"/>
            </a:schemeClr>
          </a:solidFill>
        </p:spPr>
        <p:txBody>
          <a:bodyPr>
            <a:noAutofit/>
          </a:bodyPr>
          <a:lstStyle/>
          <a:p>
            <a:pPr>
              <a:buNone/>
            </a:pPr>
            <a:r>
              <a:rPr lang="en-US" dirty="0" smtClean="0"/>
              <a:t>Label the objects above as either </a:t>
            </a:r>
            <a:r>
              <a:rPr lang="en-US" u="sng" dirty="0" smtClean="0"/>
              <a:t>moon</a:t>
            </a:r>
            <a:r>
              <a:rPr lang="en-US" dirty="0" smtClean="0"/>
              <a:t>, </a:t>
            </a:r>
            <a:r>
              <a:rPr lang="en-US" u="sng" dirty="0" smtClean="0"/>
              <a:t>star</a:t>
            </a:r>
            <a:r>
              <a:rPr lang="en-US" dirty="0" smtClean="0"/>
              <a:t>, or </a:t>
            </a:r>
            <a:r>
              <a:rPr lang="en-US" u="sng" dirty="0" smtClean="0"/>
              <a:t>planet</a:t>
            </a:r>
            <a:r>
              <a:rPr lang="en-US" dirty="0" smtClean="0"/>
              <a:t>. Explain why you labeled them as you did.</a:t>
            </a:r>
            <a:endParaRPr lang="en-US" dirty="0"/>
          </a:p>
        </p:txBody>
      </p:sp>
      <p:sp>
        <p:nvSpPr>
          <p:cNvPr id="4" name="Oval 3"/>
          <p:cNvSpPr/>
          <p:nvPr/>
        </p:nvSpPr>
        <p:spPr>
          <a:xfrm>
            <a:off x="3733800" y="3352800"/>
            <a:ext cx="1219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7" name="Oval 6"/>
          <p:cNvSpPr/>
          <p:nvPr/>
        </p:nvSpPr>
        <p:spPr>
          <a:xfrm>
            <a:off x="2819400" y="2514600"/>
            <a:ext cx="2971800" cy="2667000"/>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2133600"/>
            <a:ext cx="685800" cy="609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B</a:t>
            </a:r>
            <a:endParaRPr lang="en-US" dirty="0"/>
          </a:p>
        </p:txBody>
      </p:sp>
      <p:sp>
        <p:nvSpPr>
          <p:cNvPr id="8" name="Oval 7"/>
          <p:cNvSpPr/>
          <p:nvPr/>
        </p:nvSpPr>
        <p:spPr>
          <a:xfrm>
            <a:off x="3733800" y="1905000"/>
            <a:ext cx="1143000" cy="1066800"/>
          </a:xfrm>
          <a:prstGeom prst="ellipse">
            <a:avLst/>
          </a:prstGeom>
          <a:noFill/>
          <a:ln>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1752600"/>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a:t>
            </a:r>
            <a:endParaRPr lang="en-US" dirty="0"/>
          </a:p>
        </p:txBody>
      </p:sp>
      <p:sp>
        <p:nvSpPr>
          <p:cNvPr id="9" name="TextBox 8"/>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SC.5.E.5.3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fill="hold" grpId="0" nodeType="withEffect">
                                  <p:stCondLst>
                                    <p:cond delay="0"/>
                                  </p:stCondLst>
                                  <p:childTnLst>
                                    <p:animMotion origin="layout" path="M 3.46945E-18 4.44444E-6 C 0.08941 4.44444E-6 0.1625 0.08935 0.1625 0.2 C 0.1625 0.30995 0.08941 0.4 3.46945E-18 0.4 C -0.08993 0.4 -0.1625 0.30995 -0.1625 0.2 C -0.1625 0.08935 -0.08993 4.44444E-6 3.46945E-18 4.44444E-6 Z " pathEditMode="relative" rAng="0" ptsTypes="fffff">
                                      <p:cBhvr>
                                        <p:cTn id="6" dur="5000" fill="hold"/>
                                        <p:tgtEl>
                                          <p:spTgt spid="5"/>
                                        </p:tgtEl>
                                        <p:attrNameLst>
                                          <p:attrName>ppt_x</p:attrName>
                                          <p:attrName>ppt_y</p:attrName>
                                        </p:attrNameLst>
                                      </p:cBhvr>
                                      <p:rCtr x="0" y="200"/>
                                    </p:animMotion>
                                  </p:childTnLst>
                                </p:cTn>
                              </p:par>
                            </p:childTnLst>
                          </p:cTn>
                        </p:par>
                        <p:par>
                          <p:cTn id="7" fill="hold">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5000"/>
                            </p:stCondLst>
                            <p:childTnLst>
                              <p:par>
                                <p:cTn id="13" presetID="1" presetClass="path" presetSubtype="0" repeatCount="indefinite" accel="50000" decel="50000" fill="hold" grpId="2" nodeType="afterEffect">
                                  <p:stCondLst>
                                    <p:cond delay="0"/>
                                  </p:stCondLst>
                                  <p:endCondLst>
                                    <p:cond evt="onNext" delay="0">
                                      <p:tgtEl>
                                        <p:sldTgt/>
                                      </p:tgtEl>
                                    </p:cond>
                                  </p:endCondLst>
                                  <p:childTnLst>
                                    <p:animMotion origin="layout" path="M 3.33333E-6 2.22222E-6 C 0.03663 2.22222E-6 0.06666 0.03472 0.06666 0.07778 C 0.06666 0.1206 0.03663 0.15555 3.33333E-6 0.15555 C -0.03698 0.15555 -0.06667 0.1206 -0.06667 0.07778 C -0.06667 0.03472 -0.03698 2.22222E-6 3.33333E-6 2.22222E-6 Z " pathEditMode="relative" rAng="0" ptsTypes="fffff">
                                      <p:cBhvr>
                                        <p:cTn id="14" dur="5000" fill="hold"/>
                                        <p:tgtEl>
                                          <p:spTgt spid="6"/>
                                        </p:tgtEl>
                                        <p:attrNameLst>
                                          <p:attrName>ppt_x</p:attrName>
                                          <p:attrName>ppt_y</p:attrName>
                                        </p:attrNameLst>
                                      </p:cBhvr>
                                      <p:rCtr x="0" y="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lstStyle/>
          <a:p>
            <a:r>
              <a:rPr lang="en-US" dirty="0" smtClean="0"/>
              <a:t>Inner vs. Outer Planets</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r>
              <a:rPr lang="en-US" dirty="0" smtClean="0">
                <a:hlinkClick r:id="rId3"/>
              </a:rPr>
              <a:t>Virtual Solar System</a:t>
            </a:r>
            <a:endParaRPr lang="en-US" dirty="0" smtClean="0"/>
          </a:p>
          <a:p>
            <a:r>
              <a:rPr lang="en-US" dirty="0" smtClean="0"/>
              <a:t>Think about:</a:t>
            </a:r>
          </a:p>
          <a:p>
            <a:pPr>
              <a:buNone/>
            </a:pPr>
            <a:r>
              <a:rPr lang="en-US" dirty="0" smtClean="0"/>
              <a:t>    The information you learned and how you can use it to complete the chart.</a:t>
            </a:r>
          </a:p>
          <a:p>
            <a:endParaRPr lang="en-US" dirty="0" smtClean="0"/>
          </a:p>
          <a:p>
            <a:pPr>
              <a:buNone/>
            </a:pPr>
            <a:endParaRPr lang="en-US" dirty="0"/>
          </a:p>
        </p:txBody>
      </p:sp>
      <p:graphicFrame>
        <p:nvGraphicFramePr>
          <p:cNvPr id="4" name="Table 3"/>
          <p:cNvGraphicFramePr>
            <a:graphicFrameLocks noGrp="1"/>
          </p:cNvGraphicFramePr>
          <p:nvPr/>
        </p:nvGraphicFramePr>
        <p:xfrm>
          <a:off x="609600" y="3352800"/>
          <a:ext cx="8229602" cy="2961640"/>
        </p:xfrm>
        <a:graphic>
          <a:graphicData uri="http://schemas.openxmlformats.org/drawingml/2006/table">
            <a:tbl>
              <a:tblPr firstRow="1" bandRow="1">
                <a:tableStyleId>{5C22544A-7EE6-4342-B048-85BDC9FD1C3A}</a:tableStyleId>
              </a:tblPr>
              <a:tblGrid>
                <a:gridCol w="3806191"/>
                <a:gridCol w="2160271"/>
                <a:gridCol w="2263140"/>
              </a:tblGrid>
              <a:tr h="142240">
                <a:tc>
                  <a:txBody>
                    <a:bodyPr/>
                    <a:lstStyle/>
                    <a:p>
                      <a:endParaRPr lang="en-US" dirty="0"/>
                    </a:p>
                  </a:txBody>
                  <a:tcPr/>
                </a:tc>
                <a:tc>
                  <a:txBody>
                    <a:bodyPr/>
                    <a:lstStyle/>
                    <a:p>
                      <a:pPr algn="ctr"/>
                      <a:r>
                        <a:rPr lang="en-US" dirty="0" smtClean="0"/>
                        <a:t>Inner Planets</a:t>
                      </a:r>
                      <a:endParaRPr lang="en-US" dirty="0"/>
                    </a:p>
                  </a:txBody>
                  <a:tcPr/>
                </a:tc>
                <a:tc>
                  <a:txBody>
                    <a:bodyPr/>
                    <a:lstStyle/>
                    <a:p>
                      <a:pPr algn="ctr"/>
                      <a:r>
                        <a:rPr lang="en-US" dirty="0" smtClean="0"/>
                        <a:t>Outer Planets</a:t>
                      </a:r>
                      <a:endParaRPr lang="en-US" dirty="0"/>
                    </a:p>
                  </a:txBody>
                  <a:tcPr/>
                </a:tc>
              </a:tr>
              <a:tr h="370840">
                <a:tc>
                  <a:txBody>
                    <a:bodyPr/>
                    <a:lstStyle/>
                    <a:p>
                      <a:r>
                        <a:rPr lang="en-US" sz="1800" dirty="0" smtClean="0"/>
                        <a:t>Surface (</a:t>
                      </a:r>
                      <a:r>
                        <a:rPr lang="en-US" sz="1800" b="1" dirty="0" smtClean="0"/>
                        <a:t>solid/gas</a:t>
                      </a:r>
                      <a:r>
                        <a:rPr lang="en-US" sz="1800" dirty="0" smtClean="0"/>
                        <a:t>)</a:t>
                      </a:r>
                      <a:endParaRPr lang="en-US" sz="1800" dirty="0"/>
                    </a:p>
                  </a:txBody>
                  <a:tcPr>
                    <a:solidFill>
                      <a:schemeClr val="bg1">
                        <a:lumMod val="85000"/>
                      </a:schemeClr>
                    </a:solidFill>
                  </a:tcPr>
                </a:tc>
                <a:tc>
                  <a:txBody>
                    <a:bodyPr/>
                    <a:lstStyle/>
                    <a:p>
                      <a:endParaRPr lang="en-US"/>
                    </a:p>
                  </a:txBody>
                  <a:tcPr>
                    <a:solidFill>
                      <a:schemeClr val="bg1">
                        <a:lumMod val="85000"/>
                      </a:schemeClr>
                    </a:solidFill>
                  </a:tcPr>
                </a:tc>
                <a:tc>
                  <a:txBody>
                    <a:bodyPr/>
                    <a:lstStyle/>
                    <a:p>
                      <a:endParaRPr lang="en-US"/>
                    </a:p>
                  </a:txBody>
                  <a:tcPr>
                    <a:solidFill>
                      <a:schemeClr val="bg1">
                        <a:lumMod val="85000"/>
                      </a:schemeClr>
                    </a:solidFill>
                  </a:tcPr>
                </a:tc>
              </a:tr>
              <a:tr h="370840">
                <a:tc>
                  <a:txBody>
                    <a:bodyPr/>
                    <a:lstStyle/>
                    <a:p>
                      <a:r>
                        <a:rPr lang="en-US" sz="1800" dirty="0" smtClean="0"/>
                        <a:t>Atmospheres (</a:t>
                      </a:r>
                      <a:r>
                        <a:rPr lang="en-US" sz="1800" b="1" dirty="0" smtClean="0"/>
                        <a:t>thick/thin</a:t>
                      </a:r>
                      <a:r>
                        <a:rPr lang="en-US" sz="1800" dirty="0" smtClean="0"/>
                        <a:t>)</a:t>
                      </a:r>
                      <a:endParaRPr lang="en-US" sz="1800"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a:p>
                  </a:txBody>
                  <a:tcPr>
                    <a:solidFill>
                      <a:schemeClr val="bg1">
                        <a:lumMod val="85000"/>
                      </a:schemeClr>
                    </a:solidFill>
                  </a:tcPr>
                </a:tc>
              </a:tr>
              <a:tr h="370840">
                <a:tc>
                  <a:txBody>
                    <a:bodyPr/>
                    <a:lstStyle/>
                    <a:p>
                      <a:r>
                        <a:rPr lang="en-US" sz="1800" dirty="0" smtClean="0"/>
                        <a:t>Distance from Sun (</a:t>
                      </a:r>
                      <a:r>
                        <a:rPr lang="en-US" sz="1800" b="1" dirty="0" smtClean="0"/>
                        <a:t>closer/farther</a:t>
                      </a:r>
                      <a:r>
                        <a:rPr lang="en-US" sz="1800" dirty="0" smtClean="0"/>
                        <a:t>)</a:t>
                      </a:r>
                      <a:endParaRPr lang="en-US" sz="1800"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370840">
                <a:tc>
                  <a:txBody>
                    <a:bodyPr/>
                    <a:lstStyle/>
                    <a:p>
                      <a:r>
                        <a:rPr lang="en-US" sz="1800" dirty="0" smtClean="0"/>
                        <a:t>Moons (</a:t>
                      </a:r>
                      <a:r>
                        <a:rPr lang="en-US" sz="1800" b="1" dirty="0" smtClean="0"/>
                        <a:t>few</a:t>
                      </a:r>
                      <a:r>
                        <a:rPr lang="en-US" sz="1800" b="1" baseline="0" dirty="0" smtClean="0"/>
                        <a:t> or none/many</a:t>
                      </a:r>
                      <a:r>
                        <a:rPr lang="en-US" sz="1800" baseline="0" dirty="0" smtClean="0"/>
                        <a:t>)</a:t>
                      </a:r>
                      <a:endParaRPr lang="en-US" sz="1800"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a:p>
                  </a:txBody>
                  <a:tcPr>
                    <a:solidFill>
                      <a:schemeClr val="bg1">
                        <a:lumMod val="85000"/>
                      </a:schemeClr>
                    </a:solidFill>
                  </a:tcPr>
                </a:tc>
              </a:tr>
              <a:tr h="370840">
                <a:tc>
                  <a:txBody>
                    <a:bodyPr/>
                    <a:lstStyle/>
                    <a:p>
                      <a:r>
                        <a:rPr lang="en-US" sz="1800" dirty="0" smtClean="0"/>
                        <a:t>Rings (</a:t>
                      </a:r>
                      <a:r>
                        <a:rPr lang="en-US" sz="1800" b="1" dirty="0" smtClean="0"/>
                        <a:t>none/many</a:t>
                      </a:r>
                      <a:r>
                        <a:rPr lang="en-US" sz="1800" dirty="0" smtClean="0"/>
                        <a:t>)</a:t>
                      </a:r>
                      <a:endParaRPr lang="en-US" sz="1800"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370840">
                <a:tc>
                  <a:txBody>
                    <a:bodyPr/>
                    <a:lstStyle/>
                    <a:p>
                      <a:r>
                        <a:rPr lang="en-US" sz="1800" dirty="0" smtClean="0"/>
                        <a:t>Temperature</a:t>
                      </a:r>
                      <a:r>
                        <a:rPr lang="en-US" sz="1800" baseline="0" dirty="0" smtClean="0"/>
                        <a:t> (</a:t>
                      </a:r>
                      <a:r>
                        <a:rPr lang="en-US" sz="1800" b="1" baseline="0" dirty="0" smtClean="0"/>
                        <a:t>higher/lower</a:t>
                      </a:r>
                      <a:r>
                        <a:rPr lang="en-US" sz="1800" baseline="0" dirty="0" smtClean="0"/>
                        <a:t>)</a:t>
                      </a:r>
                      <a:endParaRPr lang="en-US" sz="1800" dirty="0"/>
                    </a:p>
                  </a:txBody>
                  <a:tcPr>
                    <a:solidFill>
                      <a:schemeClr val="bg1">
                        <a:lumMod val="85000"/>
                      </a:schemeClr>
                    </a:solidFill>
                  </a:tcPr>
                </a:tc>
                <a:tc>
                  <a:txBody>
                    <a:bodyPr/>
                    <a:lstStyle/>
                    <a:p>
                      <a:endParaRPr lang="en-US"/>
                    </a:p>
                  </a:txBody>
                  <a:tcPr>
                    <a:solidFill>
                      <a:schemeClr val="bg1">
                        <a:lumMod val="85000"/>
                      </a:schemeClr>
                    </a:solidFill>
                  </a:tcPr>
                </a:tc>
                <a:tc>
                  <a:txBody>
                    <a:bodyPr/>
                    <a:lstStyle/>
                    <a:p>
                      <a:endParaRPr lang="en-US" dirty="0"/>
                    </a:p>
                  </a:txBody>
                  <a:tcPr>
                    <a:solidFill>
                      <a:schemeClr val="bg1">
                        <a:lumMod val="85000"/>
                      </a:schemeClr>
                    </a:solidFill>
                  </a:tcPr>
                </a:tc>
              </a:tr>
              <a:tr h="370840">
                <a:tc>
                  <a:txBody>
                    <a:bodyPr/>
                    <a:lstStyle/>
                    <a:p>
                      <a:r>
                        <a:rPr lang="en-US" sz="1800" dirty="0" smtClean="0"/>
                        <a:t>Length of</a:t>
                      </a:r>
                      <a:r>
                        <a:rPr lang="en-US" sz="1800" baseline="0" dirty="0" smtClean="0"/>
                        <a:t> Year (</a:t>
                      </a:r>
                      <a:r>
                        <a:rPr lang="en-US" sz="1800" b="1" baseline="0" dirty="0" smtClean="0"/>
                        <a:t>shorter/longer</a:t>
                      </a:r>
                      <a:r>
                        <a:rPr lang="en-US" sz="1800" baseline="0" dirty="0" smtClean="0"/>
                        <a:t>)</a:t>
                      </a:r>
                      <a:endParaRPr lang="en-US" sz="1800"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bl>
          </a:graphicData>
        </a:graphic>
      </p:graphicFrame>
      <p:sp>
        <p:nvSpPr>
          <p:cNvPr id="5" name="TextBox 4"/>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SC.5.E.5.2</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Earth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Earth-Moon-Sun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a:solidFill>
            <a:schemeClr val="tx1">
              <a:lumMod val="85000"/>
              <a:lumOff val="15000"/>
            </a:schemeClr>
          </a:solidFill>
        </p:spPr>
        <p:txBody>
          <a:bodyPr>
            <a:normAutofit fontScale="92500" lnSpcReduction="20000"/>
          </a:bodyPr>
          <a:lstStyle/>
          <a:p>
            <a:r>
              <a:rPr lang="en-US" u="sng" dirty="0" smtClean="0"/>
              <a:t>SC.4.E.5.4 </a:t>
            </a:r>
            <a:r>
              <a:rPr lang="en-US" dirty="0" smtClean="0"/>
              <a:t>Students will describe how the rotation of Earth and apparent movement of the Sun, Moon, and stars are related.</a:t>
            </a:r>
            <a:endParaRPr lang="en-US" dirty="0"/>
          </a:p>
          <a:p>
            <a:r>
              <a:rPr lang="en-US" u="sng" dirty="0" smtClean="0"/>
              <a:t>SC.4.E.5.1</a:t>
            </a:r>
            <a:r>
              <a:rPr lang="en-US" dirty="0" smtClean="0"/>
              <a:t> Students will identify that the pattern of stars appears to shift across the sky nightly or that different stars can be seen in different seasons.</a:t>
            </a:r>
          </a:p>
          <a:p>
            <a:pPr lvl="0"/>
            <a:r>
              <a:rPr lang="en-US" u="sng" dirty="0" smtClean="0"/>
              <a:t>SC.4.E.5.2</a:t>
            </a:r>
            <a:r>
              <a:rPr lang="en-US" dirty="0" smtClean="0"/>
              <a:t> Students will describe the visual changes in the appearance of the Moon.</a:t>
            </a:r>
          </a:p>
          <a:p>
            <a:r>
              <a:rPr lang="en-US" u="sng" dirty="0" smtClean="0"/>
              <a:t>SC.4.E.5.3</a:t>
            </a:r>
            <a:r>
              <a:rPr lang="en-US" dirty="0" smtClean="0"/>
              <a:t> Students will explain that Earth revolves around the Sun in a year. Students will explain that Earth rotates on its axis in a 24-hour day.</a:t>
            </a:r>
          </a:p>
          <a:p>
            <a:pPr lvl="0">
              <a:buNone/>
            </a:pPr>
            <a:endParaRPr lang="en-US" dirty="0" smtClean="0"/>
          </a:p>
          <a:p>
            <a:pPr lvl="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Powerpoint</a:t>
            </a:r>
            <a:r>
              <a:rPr lang="en-US" dirty="0" smtClean="0"/>
              <a:t> Index</a:t>
            </a:r>
            <a:endParaRPr lang="en-US" dirty="0"/>
          </a:p>
        </p:txBody>
      </p:sp>
      <p:sp>
        <p:nvSpPr>
          <p:cNvPr id="3" name="Content Placeholder 2"/>
          <p:cNvSpPr>
            <a:spLocks noGrp="1"/>
          </p:cNvSpPr>
          <p:nvPr>
            <p:ph idx="1"/>
          </p:nvPr>
        </p:nvSpPr>
        <p:spPr/>
        <p:txBody>
          <a:bodyPr/>
          <a:lstStyle/>
          <a:p>
            <a:r>
              <a:rPr lang="en-US" dirty="0" smtClean="0"/>
              <a:t>Nature of Science Slides 4-18 </a:t>
            </a:r>
          </a:p>
          <a:p>
            <a:r>
              <a:rPr lang="en-US" dirty="0" smtClean="0"/>
              <a:t>Earth Science Slides 19-53</a:t>
            </a:r>
          </a:p>
          <a:p>
            <a:r>
              <a:rPr lang="en-US" dirty="0" smtClean="0"/>
              <a:t>Physical Science Slides 54-98</a:t>
            </a:r>
          </a:p>
          <a:p>
            <a:r>
              <a:rPr lang="en-US" dirty="0" smtClean="0"/>
              <a:t>Life Science Slides 99-125</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 of Stars</a:t>
            </a:r>
            <a:endParaRPr lang="en-US" dirty="0"/>
          </a:p>
        </p:txBody>
      </p:sp>
      <p:sp>
        <p:nvSpPr>
          <p:cNvPr id="3" name="Content Placeholder 2"/>
          <p:cNvSpPr>
            <a:spLocks noGrp="1"/>
          </p:cNvSpPr>
          <p:nvPr>
            <p:ph idx="1"/>
          </p:nvPr>
        </p:nvSpPr>
        <p:spPr>
          <a:xfrm>
            <a:off x="228600" y="1447800"/>
            <a:ext cx="8686800" cy="4754563"/>
          </a:xfrm>
          <a:solidFill>
            <a:schemeClr val="tx1">
              <a:lumMod val="85000"/>
              <a:lumOff val="15000"/>
            </a:schemeClr>
          </a:solidFill>
        </p:spPr>
        <p:txBody>
          <a:bodyPr/>
          <a:lstStyle/>
          <a:p>
            <a:r>
              <a:rPr lang="en-US" dirty="0" smtClean="0">
                <a:hlinkClick r:id="rId3"/>
              </a:rPr>
              <a:t>Planetarium</a:t>
            </a:r>
            <a:endParaRPr lang="en-US" dirty="0" smtClean="0"/>
          </a:p>
          <a:p>
            <a:endParaRPr lang="en-US" dirty="0" smtClean="0"/>
          </a:p>
          <a:p>
            <a:r>
              <a:rPr lang="en-US" dirty="0" smtClean="0"/>
              <a:t>Think about:</a:t>
            </a:r>
          </a:p>
          <a:p>
            <a:pPr>
              <a:buNone/>
            </a:pPr>
            <a:r>
              <a:rPr lang="en-US" dirty="0" smtClean="0"/>
              <a:t>    Observe what happens as you scroll through one day. Then observe what happens as you scroll through one month. What causes these changes?</a:t>
            </a:r>
            <a:endParaRPr lang="en-US" dirty="0"/>
          </a:p>
        </p:txBody>
      </p:sp>
      <p:sp>
        <p:nvSpPr>
          <p:cNvPr id="5" name="TextBox 4"/>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SC.4.E.5.4</a:t>
            </a:r>
            <a:r>
              <a:rPr lang="en-US" dirty="0" smtClean="0">
                <a:solidFill>
                  <a:srgbClr val="7030A0"/>
                </a:solidFill>
              </a:rPr>
              <a:t>, </a:t>
            </a:r>
            <a:r>
              <a:rPr lang="en-US" u="sng" dirty="0" smtClean="0">
                <a:solidFill>
                  <a:srgbClr val="7030A0"/>
                </a:solidFill>
              </a:rPr>
              <a:t>SC.4.E.5.1</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Phases</a:t>
            </a:r>
            <a:endParaRPr lang="en-US" dirty="0"/>
          </a:p>
        </p:txBody>
      </p:sp>
      <p:sp>
        <p:nvSpPr>
          <p:cNvPr id="3" name="Content Placeholder 2"/>
          <p:cNvSpPr>
            <a:spLocks noGrp="1"/>
          </p:cNvSpPr>
          <p:nvPr>
            <p:ph idx="1"/>
          </p:nvPr>
        </p:nvSpPr>
        <p:spPr/>
        <p:txBody>
          <a:bodyPr/>
          <a:lstStyle/>
          <a:p>
            <a:r>
              <a:rPr lang="en-US" dirty="0" smtClean="0">
                <a:hlinkClick r:id="rId3"/>
              </a:rPr>
              <a:t>Lunar Cycle Challenge</a:t>
            </a:r>
            <a:endParaRPr lang="en-US" dirty="0" smtClean="0"/>
          </a:p>
          <a:p>
            <a:pPr>
              <a:buNone/>
            </a:pPr>
            <a:endParaRPr lang="en-US" dirty="0" smtClean="0"/>
          </a:p>
          <a:p>
            <a:r>
              <a:rPr lang="en-US" dirty="0" smtClean="0"/>
              <a:t>Think about:</a:t>
            </a:r>
          </a:p>
          <a:p>
            <a:pPr>
              <a:buNone/>
            </a:pPr>
            <a:r>
              <a:rPr lang="en-US" dirty="0" smtClean="0"/>
              <a:t>    Does the Moon’s appearance change in a specific way (is there a pattern)? Explain</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SC.4.E.5.4</a:t>
            </a:r>
            <a:r>
              <a:rPr lang="en-US" dirty="0" smtClean="0">
                <a:solidFill>
                  <a:srgbClr val="7030A0"/>
                </a:solidFill>
              </a:rPr>
              <a:t>, </a:t>
            </a:r>
            <a:r>
              <a:rPr lang="en-US" u="sng" dirty="0" smtClean="0">
                <a:solidFill>
                  <a:srgbClr val="7030A0"/>
                </a:solidFill>
              </a:rPr>
              <a:t>SC.4.E.5.2</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and Rotation</a:t>
            </a:r>
            <a:endParaRPr lang="en-US" dirty="0"/>
          </a:p>
        </p:txBody>
      </p:sp>
      <p:sp>
        <p:nvSpPr>
          <p:cNvPr id="3" name="Content Placeholder 2"/>
          <p:cNvSpPr>
            <a:spLocks noGrp="1"/>
          </p:cNvSpPr>
          <p:nvPr>
            <p:ph idx="1"/>
          </p:nvPr>
        </p:nvSpPr>
        <p:spPr>
          <a:solidFill>
            <a:schemeClr val="tx1">
              <a:lumMod val="85000"/>
              <a:lumOff val="15000"/>
            </a:schemeClr>
          </a:solidFill>
        </p:spPr>
        <p:txBody>
          <a:bodyPr/>
          <a:lstStyle/>
          <a:p>
            <a:r>
              <a:rPr lang="en-US" dirty="0" smtClean="0">
                <a:hlinkClick r:id="rId3"/>
              </a:rPr>
              <a:t>Earth's Motion </a:t>
            </a:r>
            <a:endParaRPr lang="en-US" dirty="0" smtClean="0"/>
          </a:p>
          <a:p>
            <a:pPr>
              <a:buNone/>
            </a:pPr>
            <a:endParaRPr lang="en-US" dirty="0" smtClean="0"/>
          </a:p>
          <a:p>
            <a:r>
              <a:rPr lang="en-US" dirty="0" smtClean="0"/>
              <a:t>Think about:</a:t>
            </a:r>
          </a:p>
          <a:p>
            <a:pPr>
              <a:buNone/>
            </a:pPr>
            <a:r>
              <a:rPr lang="en-US" dirty="0" smtClean="0"/>
              <a:t>    How long does it take for Earth to complete one rotation? One revolution?</a:t>
            </a:r>
          </a:p>
          <a:p>
            <a:pPr>
              <a:buNone/>
            </a:pPr>
            <a:r>
              <a:rPr lang="en-US" dirty="0" smtClean="0"/>
              <a:t>    </a:t>
            </a:r>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SC.4.E.5.4</a:t>
            </a:r>
            <a:r>
              <a:rPr lang="en-US" dirty="0" smtClean="0">
                <a:solidFill>
                  <a:srgbClr val="7030A0"/>
                </a:solidFill>
              </a:rPr>
              <a:t>, </a:t>
            </a:r>
            <a:r>
              <a:rPr lang="en-US" u="sng" dirty="0" smtClean="0">
                <a:solidFill>
                  <a:srgbClr val="7030A0"/>
                </a:solidFill>
              </a:rPr>
              <a:t>SC.4.E.5.3</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Earth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Rocks and Minerals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lvl="0"/>
            <a:r>
              <a:rPr lang="en-US" u="sng" dirty="0" smtClean="0"/>
              <a:t>SC.4.E.6.2</a:t>
            </a:r>
            <a:r>
              <a:rPr lang="en-US" dirty="0" smtClean="0"/>
              <a:t> Students </a:t>
            </a:r>
            <a:r>
              <a:rPr lang="en-US" dirty="0"/>
              <a:t>will identify </a:t>
            </a:r>
            <a:r>
              <a:rPr lang="en-US" dirty="0" smtClean="0"/>
              <a:t>and </a:t>
            </a:r>
            <a:r>
              <a:rPr lang="en-US" dirty="0"/>
              <a:t>describe the physical properties of common </a:t>
            </a:r>
            <a:r>
              <a:rPr lang="en-US" dirty="0" smtClean="0"/>
              <a:t>minerals. Students </a:t>
            </a:r>
            <a:r>
              <a:rPr lang="en-US" dirty="0"/>
              <a:t>will describe </a:t>
            </a:r>
            <a:r>
              <a:rPr lang="en-US" dirty="0" smtClean="0"/>
              <a:t>and </a:t>
            </a:r>
            <a:r>
              <a:rPr lang="en-US" dirty="0"/>
              <a:t>explain the role of minerals in the formation of rocks.</a:t>
            </a:r>
          </a:p>
          <a:p>
            <a:pPr lvl="0"/>
            <a:r>
              <a:rPr lang="en-US" u="sng" dirty="0" smtClean="0"/>
              <a:t>SC.4.E.6.1</a:t>
            </a:r>
            <a:r>
              <a:rPr lang="en-US" dirty="0" smtClean="0"/>
              <a:t> Students </a:t>
            </a:r>
            <a:r>
              <a:rPr lang="en-US" dirty="0"/>
              <a:t>will identify the three categories of rocks and how they were formed.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Minerals</a:t>
            </a:r>
            <a:endParaRPr lang="en-US" dirty="0"/>
          </a:p>
        </p:txBody>
      </p:sp>
      <p:sp>
        <p:nvSpPr>
          <p:cNvPr id="3" name="Content Placeholder 2"/>
          <p:cNvSpPr>
            <a:spLocks noGrp="1"/>
          </p:cNvSpPr>
          <p:nvPr>
            <p:ph idx="1"/>
          </p:nvPr>
        </p:nvSpPr>
        <p:spPr/>
        <p:txBody>
          <a:bodyPr/>
          <a:lstStyle/>
          <a:p>
            <a:r>
              <a:rPr lang="en-US" dirty="0" smtClean="0">
                <a:hlinkClick r:id="rId3"/>
              </a:rPr>
              <a:t>Mineral Virtual Lab</a:t>
            </a:r>
            <a:endParaRPr lang="en-US" dirty="0" smtClean="0"/>
          </a:p>
          <a:p>
            <a:endParaRPr lang="en-US" dirty="0"/>
          </a:p>
          <a:p>
            <a:r>
              <a:rPr lang="en-US" dirty="0" smtClean="0"/>
              <a:t>Think about:</a:t>
            </a:r>
          </a:p>
          <a:p>
            <a:pPr>
              <a:buNone/>
            </a:pPr>
            <a:r>
              <a:rPr lang="en-US" dirty="0"/>
              <a:t> </a:t>
            </a:r>
            <a:r>
              <a:rPr lang="en-US" dirty="0" smtClean="0"/>
              <a:t>   What characteristics of minerals are used to identify them?</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SC.4.E.6.2</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Rocks</a:t>
            </a:r>
            <a:endParaRPr lang="en-US" dirty="0"/>
          </a:p>
        </p:txBody>
      </p:sp>
      <p:sp>
        <p:nvSpPr>
          <p:cNvPr id="3" name="Content Placeholder 2"/>
          <p:cNvSpPr>
            <a:spLocks noGrp="1"/>
          </p:cNvSpPr>
          <p:nvPr>
            <p:ph idx="1"/>
          </p:nvPr>
        </p:nvSpPr>
        <p:spPr/>
        <p:txBody>
          <a:bodyPr/>
          <a:lstStyle/>
          <a:p>
            <a:r>
              <a:rPr lang="en-US" dirty="0" smtClean="0">
                <a:hlinkClick r:id="rId3"/>
              </a:rPr>
              <a:t>Interactive Rock Classification </a:t>
            </a:r>
            <a:endParaRPr lang="en-US" dirty="0" smtClean="0"/>
          </a:p>
          <a:p>
            <a:endParaRPr lang="en-US" dirty="0"/>
          </a:p>
          <a:p>
            <a:r>
              <a:rPr lang="en-US" dirty="0" smtClean="0"/>
              <a:t>Think about:</a:t>
            </a:r>
          </a:p>
          <a:p>
            <a:pPr>
              <a:buNone/>
            </a:pPr>
            <a:r>
              <a:rPr lang="en-US" dirty="0"/>
              <a:t> </a:t>
            </a:r>
            <a:r>
              <a:rPr lang="en-US" dirty="0" smtClean="0"/>
              <a:t>   How can you identify the type of rock just by looking at it?</a:t>
            </a:r>
          </a:p>
          <a:p>
            <a:pPr>
              <a:buNone/>
            </a:pP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SC.4.E.6.1</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Earth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Resources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r>
              <a:rPr lang="en-US" u="sng" dirty="0" smtClean="0"/>
              <a:t>SC.4.E.6.3</a:t>
            </a:r>
            <a:r>
              <a:rPr lang="en-US" dirty="0" smtClean="0"/>
              <a:t> Students will identify and distinguish between renewable and nonrenewable resources found on Earth.</a:t>
            </a:r>
            <a:endParaRPr lang="en-US" dirty="0"/>
          </a:p>
          <a:p>
            <a:pPr lvl="0"/>
            <a:r>
              <a:rPr lang="en-US" u="sng" dirty="0" smtClean="0"/>
              <a:t>SC.4.E.6.6</a:t>
            </a:r>
            <a:r>
              <a:rPr lang="en-US" dirty="0" smtClean="0"/>
              <a:t> Students will identify resources naturally found in Florida.</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a:t>
            </a:r>
            <a:r>
              <a:rPr lang="en-US" dirty="0" err="1" smtClean="0"/>
              <a:t>vs</a:t>
            </a:r>
            <a:r>
              <a:rPr lang="en-US" dirty="0" smtClean="0"/>
              <a:t> Nonrenewable</a:t>
            </a:r>
            <a:endParaRPr lang="en-US" dirty="0"/>
          </a:p>
        </p:txBody>
      </p:sp>
      <p:sp>
        <p:nvSpPr>
          <p:cNvPr id="3" name="Content Placeholder 2"/>
          <p:cNvSpPr>
            <a:spLocks noGrp="1"/>
          </p:cNvSpPr>
          <p:nvPr>
            <p:ph idx="1"/>
          </p:nvPr>
        </p:nvSpPr>
        <p:spPr/>
        <p:txBody>
          <a:bodyPr/>
          <a:lstStyle/>
          <a:p>
            <a:r>
              <a:rPr lang="en-US" dirty="0" smtClean="0">
                <a:hlinkClick r:id="rId3"/>
              </a:rPr>
              <a:t>Resources</a:t>
            </a:r>
            <a:endParaRPr lang="en-US" dirty="0" smtClean="0"/>
          </a:p>
          <a:p>
            <a:endParaRPr lang="en-US" dirty="0" smtClean="0"/>
          </a:p>
          <a:p>
            <a:r>
              <a:rPr lang="en-US" dirty="0" smtClean="0"/>
              <a:t>Think about:</a:t>
            </a:r>
          </a:p>
          <a:p>
            <a:pPr>
              <a:buNone/>
            </a:pPr>
            <a:r>
              <a:rPr lang="en-US" dirty="0" smtClean="0"/>
              <a:t>    What determines whether a resource is renewable or not? What other examples of resources can you think of that were not shown?</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SC.4.E.6.3</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Nature of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Conducting Experiments</a:t>
            </a:r>
            <a:endParaRPr lang="en-US" dirty="0">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Florida’s Resources</a:t>
            </a:r>
            <a:endParaRPr lang="en-US" dirty="0"/>
          </a:p>
        </p:txBody>
      </p:sp>
      <p:pic>
        <p:nvPicPr>
          <p:cNvPr id="115723" name="Picture 11" descr="http://www.millsforsale.net/wp-content/uploads/2011/11/limestone.jpg"/>
          <p:cNvPicPr>
            <a:picLocks noChangeAspect="1" noChangeArrowheads="1"/>
          </p:cNvPicPr>
          <p:nvPr/>
        </p:nvPicPr>
        <p:blipFill>
          <a:blip r:embed="rId3" cstate="print"/>
          <a:srcRect/>
          <a:stretch>
            <a:fillRect/>
          </a:stretch>
        </p:blipFill>
        <p:spPr bwMode="auto">
          <a:xfrm>
            <a:off x="2971800" y="3276600"/>
            <a:ext cx="1549153" cy="1160457"/>
          </a:xfrm>
          <a:prstGeom prst="rect">
            <a:avLst/>
          </a:prstGeom>
          <a:noFill/>
        </p:spPr>
      </p:pic>
      <p:pic>
        <p:nvPicPr>
          <p:cNvPr id="115732" name="Picture 20" descr="http://www.nashvillefossils.com/resources/pictures/Phosphate2.jpg"/>
          <p:cNvPicPr>
            <a:picLocks noChangeAspect="1" noChangeArrowheads="1"/>
          </p:cNvPicPr>
          <p:nvPr/>
        </p:nvPicPr>
        <p:blipFill>
          <a:blip r:embed="rId4" cstate="print"/>
          <a:srcRect/>
          <a:stretch>
            <a:fillRect/>
          </a:stretch>
        </p:blipFill>
        <p:spPr bwMode="auto">
          <a:xfrm rot="10800000">
            <a:off x="457201" y="3276600"/>
            <a:ext cx="1981200" cy="993648"/>
          </a:xfrm>
          <a:prstGeom prst="rect">
            <a:avLst/>
          </a:prstGeom>
          <a:noFill/>
        </p:spPr>
      </p:pic>
      <p:pic>
        <p:nvPicPr>
          <p:cNvPr id="115734" name="Picture 22" descr="http://images-of-elements.com/silicon.jpg"/>
          <p:cNvPicPr>
            <a:picLocks noChangeAspect="1" noChangeArrowheads="1"/>
          </p:cNvPicPr>
          <p:nvPr/>
        </p:nvPicPr>
        <p:blipFill>
          <a:blip r:embed="rId5" cstate="print"/>
          <a:srcRect/>
          <a:stretch>
            <a:fillRect/>
          </a:stretch>
        </p:blipFill>
        <p:spPr bwMode="auto">
          <a:xfrm>
            <a:off x="5181600" y="3200400"/>
            <a:ext cx="1371600" cy="1371600"/>
          </a:xfrm>
          <a:prstGeom prst="rect">
            <a:avLst/>
          </a:prstGeom>
          <a:noFill/>
        </p:spPr>
      </p:pic>
      <p:sp>
        <p:nvSpPr>
          <p:cNvPr id="115738" name="AutoShape 26" descr="data:image/jpeg;base64,/9j/4AAQSkZJRgABAQAAAQABAAD/2wCEAAkGBhQSERUUExQWFRUVGBsaGBcYFxgaHxweHxgaGB4XGxoZHCYgGB0jGhkaHy8gIycpLCwsGh4xNTEqNSYrLCoBCQoKDgwOGg8PGiwkHyQsLCw0LCwsLCwsLCwsLCwsLCwsLCwsLCwsLCwsLCwsLCwsLCwsLCwsLCwsLCwsLCwsLP/AABEIALwBDAMBIgACEQEDEQH/xAAbAAACAgMBAAAAAAAAAAAAAAAFBgMEAQIHAP/EAEQQAAIBAgQEAwUFBwMBBwUAAAECEQMhAAQSMQVBUWEicYEGEzKRoUJSscHwFCNictHh8QeCkjMVU2OissLSFkNzg5P/xAAaAQADAQEBAQAAAAAAAAAAAAABAgMABAUG/8QALREAAgICAgEDAwIGAwAAAAAAAAECEQMhEjFBBBNRImFxofAjMpHB4fEUM0L/2gAMAwEAAhEDEQA/AOl1+PVknVSYAbnl/wCn88Qj21KnxU7djB/MYy1NV8W3KbCfKB1tihmcxrspMCb3NuZkt3HzW8nDURd/Ibp+2dD7WtPNSf8A0zgrk+J06v8A03VuwN/UbjHNs8viiXJtIlB6WO8DnEDe1wOLMpkOAR8MOS24vAEjmb6dxzkY1C82uzseIM0oK3g9jt6xjn3BvbfMKwQj346aTqjsVkn1B88OHD/aejWOkStQb03GlvSd/TAKKSYt8eViZ/dUgDuJ5cgApM27dMJlTIw1i5AI1MtNiefwrbUI6kTO2OvZjONplQD/ACtJ2tyH6nHPOPZglm1JTkSS/uw7WMBWd2fSDvPhgA23gonOPkXqXGAC2oFjyYTI6XIaB2AAxSzPEX5F4/2x5jQsYjzNRxuD4fskHnzAPUflig9cgEcj5f1X8TiXtxvoi5s3q1yd2Pov9cRmoRcm3c//ABOMoViWqaegAH5N05k4q1aibKdR8mJ9dhhrrRqLHvZ2JPqB+InGq5kAfCs9gTHeZgYpIZERt1gR5ywA9ZxvUzECAY7KJPzgAf7cGwpDBwzi5BCsdQ3gAeDbxK0WP0Npk2B3J+2dXLvqJLo99ciGjmZjS4FjvvfUCCUha24CiCQd3PXcx49/hAixkgEyUy2YUqKbmzQZ3IMbgeEkgG+0Axz0gIzTW0dZ4L/qHQzHgZtDRz/E/wBRbyxvxSlVuwcaP41aI82RxHyxxavm6tGoVezAQrAMygGCCCYtEbEyCRzIw++z3thCKZJTZgpY6TNypERvt6Hsrnx7KwlemGkyy1kZHpU2VwQXpUabxPMNTqagRvOjcY5RxCk+WrsjSCrRdSPJgp2DC8HvjrK1cvUbUKtMk82CFv8AkVD+s4A+2fs7+0qHXxFAQWE/DMxcsbG4ja9sVbpWaUbRb/0z41FTQCPd1PsyfC2kGwY7TIt99J7dOVt/PHBeAZE0jq1sf9oaCDKtJiYk8hv5HHQqftpS90RJJtC+NySRBAIkkWkT96OWJLJH5DCcaoa89xHRtB85ws8Q9sSlijjpcHY7ggggeeodsLmafNVzNPJVYPOHSe92t8zinmuDZukuqqKVJT9lq1/OBIth7+BZTfgbuHe3umBmAIOzCAfNlBIjvI8sN2S4hTrLqpuHXqD+PT1xwXO59kYqwB/iRlqA9wZ54scJ4oysCjlCOmpfqth8jgrrZKOaSdM71j2EfgvtXUCy1VagOwYMG3EnWoKkCepIFzzxefjr1PElREEbSDY85Kx9MCzqU00NWPYT6ufzE/u6yseYJSdp2VV7D1HniBvaHMg+IXH3UO3ofyjzw1Ac68Dvj2AfCfaHXZ46SLfNZkee3WMHMAZOz2PY9j2ME53m861erCkhBewmBtNtzvA5llHPFjNoaKG19tIv4vs0xG+mbkbsWO2DfCPZ33VMartuex5f8Rt3M8hjY8Pv7yoQoHwK4lQOrG1z52HmcYmourYtZT2ddpdwTquQATuQZAF2FrDbsQBOmY4OwXWiUlTYuUDW7F2IJ5W1Xtc+HDm+elZZVK/eDal89aiV8yoHfAnPKE/fUyFbce8hkPL/AKiyEHLWYPeLYy0HihapcNrP4JrvqMlKcqGFv+o5C01XkAFa3TYRZn2bVCVJUOLmnRBqMvepVqEJS849Dg/m/aPUCmlw7ExRQ/F/EaqSaoMT4I6McLtfI5nMAjw06SXhdIRO5MimhHMlmqDvhhGl4JMv7SGlC1H1HqramA66oUVPMSO42M75fK5hgalRgrCQ4LsZm6wZtvykRB7rNY0acimTXYfERK0x5sdLVL/a/d+bYxRquVL2A7CzRuOQJHMC/ON8I4/AOwvxr2ay9MeGrmQSCPFQqgG+x8Mkdtoi/PCDmaIkj3kgdDpB9ZgfXHQqvtelTLw1OmaiiGLuqAjr4iNbbWIIJgx0UqmZSsv/AEogGBrTcmdRZVQbTuSexwsn5QJJPoW9VEMNoJuTJI/5CPlghWUAQqgA+ZPyYAfrbFfOEKYU6W5lV1fI7esnyGKrtMyJ7yJPnP8AfCv6qYi+D1Udz+J+ew9BjyJ1sD1Jg9ZIu3kPpjxrWCIilj9lFZvm15P8pgdRtiCTN4dug2A/m2HncefJ0whHKAFlGkkTtKpA31fCYjf4SLXBMEzUnVTqky1lLSYFyWOwiJPS0CbwOGZ0AgAamE/CTad9iTO8m20C849QpzLS2o3Mkm3/AAG8dZgdxg0NYczNYtQlFlkuSRJZSbzF5WR82J64g4NVbWZBCm5KkDyYkHUCLdbW6YyM17vwwNvFIkRFwRsZsCDvpHU4mDITApgrLABhOmIgnxsADNoANjYYWa0JoZOG8XdRpp5hmXfSQrgf86a/Q/1xab2jr64dqbU+chVYeVtI9fmcBMqtMAFQiQOULt6mRAHLluMa61Jt7yoR0Hh+ZgfnjljOS6ujObIcxmNDsVdlpyQpMFj2FzPmv5xiM58u0qakzYERFrxMGPIjbElbKs9zpX/ifz/DFJsppi1O3mv/AKQJwVTdvsD2tjfwn/UPNUfCx94g+8NZX1DTt1ZsOK+2QrUdaPQVdj72sVb/AIIk+obHIHfpqHXxFge8GSPQ419/E6WYEiDuwI+6wPij0OOlXRo5HEb+N5jLVdUvTLm/gp1R/wCZ/wCgHlgHlcvTU+NvIQGnnbVt6x54zw7KirTAWppqzAp7IZJsDr0g9upFrzjGayNSl4a1Jk7kW+sH5W7YlNSXTBLe6L//AGiQYCHRIkEkk+vI97xgh7O5OnVzSU6wJR7A64kkEod+xUiN8LC1SpsfIwB/jBTIVn3BGtTqXxqDIg9DBtPywFLjsWLd7HPiXsNTDN7utVUA2UpriwPWQPTAcez1ZTAcETuAw+Y0j6Tg3wv2kqVaTsaS1CjBTpL7hRckSgPaBjFLjw+1TNKTABKEHy8I+pGOuLs6HGDAS5erSe+sRebjnAIJI54deAe0bNC1TvYGO2xIP4icC+I8NDEQAC1wCoUm1wuolXkcxqjnyipkqKK+ltQMc6QJsNxpF4O8H154bsCjxejooOM4DcFzrkAE6vRgQN5BYDUpmesdcGcTZdOxAzWfzd/GABv4gQOfOT/kdcCq9TMOJNZh5M45T9mP16Tdzsqf3hAXuwvzupg7k2t1xRrZmdtUbKRG17zEEnrP4DHl+7OT+nQXGPkpvk69M61qXPNTLEnuFLTcfMdRibh/EOILLJrZWuTUI0kDmQ0HYb7x6YmXilQrpEaRPiLWBNokReCQBJI1NzM48/Ht9TapBsECgjaAACY2HK1trY7FlX3ZLil5Is7xp2H7zKIPeAH91UZZsbmneWFxsGG0gjGtPjVTNAUqzEhY06jpXtq0rdtgNKkk2AEgmrxTitjrSmIt4kFQzYaSJgHbcg4WsxWaoJCrEgQKSKJIMAlackkA2F+knZ4ZJN9aBJ0O2Y4FTpiam4uFKgRNgRSOpacm2qr7x22FMnC/xzMaVOoEcioPisdmLE6I6MWZTELQkYEjJMDIYovUH5kBJmdoEjlqJ2re8BYS5YDYE6usAATJEsYjSP4pM09wCZotZ0Y1VOkiNNySTNjBkmZ5mTbcYt1OOe91Maa64logEmwkk39AwibCBAkq8Vp3gGnaCSpZrTtr02i2iIMwSw8QVuIMAx0wFOyyrWtuY2t028pwrrwF/Yu1s2LyYn1n5gD6ncYpPUYbNB+X/t/PE+RfVLgM7C5XTIm13jxMOV7X35GHNl1b94ijVe66QeUwo2HYx2wqpCUaiuYILWPxQTLdiYiO39sV6mY1NpNludIsLKTcxLG2/wCGNMzXLbkQNgBAHlFvnjJqmFJ07kfCsxG4gA7Hn/WCloNGFrF2LMd7edvhFxyjyHmASOWqkSWMRcgCZbYAbm0fMQNjiHhVPxhoFoFNTECfttHTeN2aALKQJWTU4CGdXwTEm3/UIjt4R9AMa7dG6N0qH4ja43PXYdz+cYu5DKB20AgabE+gcA9bwI7TbAYurOtNWlVkk9YklptNgfP1wS4I7A1miWBJjlKkECdr6GF979MPpi7QyZaiq09TsY5SRJi0wJET3PnOBvEs3rsDpG5uBE8rAn5R0jG3Ec5fUDMkbxHwyrX6rHWIMDAYUz/uF5YTB/lLWvzibnHGsT5XJg7LA17KGb1cjzhSPqMXaH7QLBF+g5Te5OKCcUqpbUe4tj1CszHx0wVJHK8c4MiPMhhi6k0ti0Ev3lveEAdht9Z9IxWrMZMVRHYMPUdMGMvk8uEAf34Zlke70lT4rm5MxC2hT4bjAuvR0kgBhvZ4UxysDvHL5b4fS7C4nsrmrn95rMbET9efyODOQ4mzAiirbCyF9uYIS0+a873wCCidjPp+TTiXL5SW1gHVzkqJ8xefMjAajIn0SVM4GJlb9hFu+kEf+XFvI1LghiI5sV/EH8sR5/LFzZbchqD6ZuSIAAHawHUYqKhAghCRzifrf8e+OfIqWmHR0L2F42MvWrKJdavjVUCiI5yzAAASOc274aq/tmZgZctP/i0v/aWOOXcH4h7t0cllAkEpE9YGqRcat+YHmHCvmxU0tTd4aCFqorC4/wDCAP446se1svCWgwMutaYUUJv7tipptzk0zAn+JYOBlWk9OoUeGAvB1HSN9QJlo9ZE88Zy6B1Kt7peR0KN+h1sRP8ACJbtitmKj0TF3Wwk7JsBaxpz91lHmcVodtdjR7KUiy6tX7sElRIu0aTIGwA2HftJZcAvZOfdsWXS2q6ybDSGAg7GGk2Fz0iDuFfZSPRyn3Wgzogz2+jf1xpXqhBqqAMeQuI6SZ/zgjxULSWVhidouBb/ABaP6YVcxVljJuLk332m/r8xjzJRbenoVtR7LdTNNVeLHoZ/C1vQD6k4sVaegAwRTAveCxmFTqRJkx94gG9sZGh7tRUIEk+FTubR6W+S9SRE+eQWZjAvLHfaJAvpHb5naXlOMehUrFqohZwCLCTpNwJm5AgSflYTawtGpA/eKAsEIjRMGTsJaJM6VgEmTqti57tfsH8Sx7Ko3JJ3MRe+L2Y4Yrr7xUVlJhQL63MALEFfDddRBJM9dOK48inHRuIvhi5EqI3hiygyDfQFAI0gglLkWHhksEzjK86WLxbVsgA+6OnSw/l5g1n3eq5pLqqSYNNASGI1GXI/6hEsZYwIMWGF/N1nNoAFoVY7RJHmLbieWDzQrI6VMSsMRvEKfkgHxEnpB6sNsQ5jI6gzlG0KbvAsTcA3Olj01FrzFpxDqa5+EHpufMm58r4kfMO+hNUAQqzZUEzMAdfETuT4jJjBtMJXGZqU6gaitwYBVQWBJPh5mIteZ63jBOjw6jVoPmHqtqFmSVLaiLEmw0EwPDcTBjcj2UUpGoMASJAIBgMSRqAMGFsQPi23xtSZJlQC4IBDGFKiJiPhMkCxHOCMM3Qb0VMxlfGPAqkgBQu/axJPqYnfFZFkxcdee3r+cYO0uFVc25NGgrsxJ93TEaFFvET8A6liCeuBebyTU9S6lZ1+L3bBwvYMpKlr7yTvGxJcWiN8zpsZAH2ZHlLRPKx7WiJxadfdgyx97VETYlEsDa0FriOQEWwNyQC1FsSZ5b9j1mf0cMuSz7AOCAwYjUGfwdYILeLb0gxtOFk+JqF2lT0IxuWYhOf8zfkPXB7JJprKDA1nSbA/HrBidj449CMG6eWy7MA1EDSSAVchRB1G2rSPXyxpmeAqSrLU0wQROg3GmLh+2If8uCf1Jr9/azOD8AzM0FVVQ1lquVCN7uRpJJdQxZQZWGusgCepwHR2HxQgH2YEyOs3J8z/AEwy57JWK66TKSSqhtEEkncjxSbXncxilX9nWqHUqsSejU6h+Sme/wA7Yos8GDi/BCX1IHBIiRqBAk73GoYxUpLAaS0ixZwf/l+GLNHhrpKusFvvBk0xtEwfPrPa/qaHTeV8pP1a3Xc4zafTFaDuQ4gHoFWr+5uZC7vPiEsoaodzusd98DaXDm9+ArWY+HUGcnvpVZY/7ekgYJcEpqN2IBUEnUqGdgNTAgzeyq5sLHFjipqt4UoOtM7PU98dX8tPSqv/APy+WKwdoIt8Y4N7hocksSbFkB5XZQWKkybNfFLTAkBTPMl+1pYDaY6eeGDiPC6KUlip4uZGgQJvFOmGk92qdRaLL9KgGJgavKDF+d2/LBoSWiejc7gSIME+h7enfecWqWubPqA5aZ59VF/O+KlPLxF489P0Bk/hjetRWxVgNhGlbmdxaYPO2/nicopoRsI6joMtBsbqbRbYi+/4d8dA9meKI2Wpr7qozAaSadWgsx/A7gi0csczywPiEi6n4Qd4mYAFsG+DcbWioVqRZWB1hmWmrNIh4IJFpBABBsbRd4KkNB0xpznB/d1BVFKvl1My9RkdewPuf+mJj7XpzxBQruHCVtLI0CUYMkEkhlKwIMR1J7gwLy/EVrN4ESivMiqATtIUakmxmBc7YKItEIh1JBeSXVhIDSQVUTPI2H4Yq2OvlHSuD16bJ+7ZWNtZB1S2kXJ52G+0C22CGBfs9XptSBp3EkkhCokmbAk29TywUwrOlHIc3mWDEgkBTHZiDJJ9b9hiPh+SUqXJ1MDOmJuRMsJkALtIuQd4g7V1AU+MT90mfmdrW54Hft70GDQVJO+4bsYglY5eu8R4mCdfSxZrdsv5vNjfcxvq2HS8EHmTv3tOBtWqDJLC3LvsII5fgNuxpKVLPKWoD94oJNIxP+0ooLDzUkWkiRhXz1IqYKtYwbGxk+Hzi/XcRi+XF5J21+C/laxgoBIJuBeR3E7GdjyFuRwycFz7aWUGWCzTYA+FSYYA7AzabRrJG1kfJ5zxmHktvMjbobjb9dG/2WoipWVSQquCrSY8NiQO7AFfJsSxSePKvuPF2FafAUp5VYUn3tlEkEqxXWx6F/BSH3VKn72Od57h8fBDMFaoxHhCC6zfl4rdZTmYx2njohKj3hU0qF6kaZHcBm/8vTC63sIGp0gyw7GWH2VAGokjdr6VA6HlAj0MmNtqh2rRxnMpG1yNybBfTnfyxQqHU250j4ieZ6DtF+XPpOHjiXAWSlUqkW1nxdSHUgg/aOoieQtvBws1+HGm4DWYgQok6Sw2b+OIkcpI3BAlF0Raoo1FJsTA39AABbvEf7cRVTCpG4vbvcetlPqMWWypJkgkCBA3/hW1pMbTsPPEGe1K5Rh4wYI6NqDE78iIg36wcWjsyL3AfaGpl5AIKPAZSEIYA28DBl1ASASDpmb4vp7Otm3DIjtVaGZyYUKRZoCki0HVIAiAi2xRq8FKUw+pXNVmCkajZGOpxIusAXI26QDhs9nfaOtktVLxGjUefEglCQDrgtGrRpbQTC2JIjDt8eynYq8R4K2WdkYaXFjMiJ5BRJnTe9wDEC+LfD0EBFgPEsWcgAb6oQDSI5Tfedsaccz/AL6s1RiCST4RcCDF2/8AuGIPS/piXhWUrVUemoU7u4JAAAuWdg0epiBIk7Ym1apk62GMplQ8lSrQCJU7W3Ny03J9fndyaU3YqrUyYMiSSL8w4kfIYBZ/gaIRTM62IvrKkWuQjoWiZA2t906hi+eD1VVS7OUAN6i6oA3YMZAAtzG4jHK/Tq9tsdP4RYzmQJOksQTsA5k+gN/Sd8UK3DnW0PB5uwWb9WM4L5dajAqTIHaR6x4geX5YzQ4daYvzjl3lhq+YxkljWha5AD3Lr/Z/6NfFn9qYkFiARz0En5hpPmcEK/D2BmGJvvq/qMVszkjALBiOymPQjFI5YT7oDi0S8O4s9By1NgpIjV7tNQ/lJ2PmD5jEhp+91vVzLHVEgMXZuxDEBvLXbpgRYGyk+qj6i+LFOu/JEje4J/In6Y6FS6FplfiOUpqf3SVCRuahDk/7QAq27tipVqVCI0kAddufKJHzjbBlawezlCBz8VvKTb1GKec4UuiaYLgC+zQeZgKLbCRMRc3EFP5A4geozDwxY/dgH5g/icbJl2gATa42B+R37Ed+uJa3D4+I+L7m59R9ny3xZy2SZYJNQc4Ij1gz9YxXRPoq0KojcMYNtQ/I4hoHX0ja0k/MyB/nFv3AR5hQCSRNibTAHUTFvwjGMvTujGCAwuQIsfukEEW2M+WMkKFeGKabjRUhytjJIWeQIgCRPPZjJmYN5zjr0agCiiTTUfEEIkxIVSLR/DEAXI2wHyzq1YtKhaYvABELeNUQdiNQmZ3vOIl4PVqe7qFJFYuQwYHWVYaiEjUAGImRy5Dbf+vwVVqOjtfs9xilUp0wrlnZQzagQSSAWJtEydhYbCwwZwif6bcNpjXUXdQEhiCwa5adIhTcCJJtyw94ZnTFtq2cSr56GKottt28pgLOIsxUGnSynxbi/wA7C3yxJxDLMWMFj1Cm3lJsPLlgfWlVjc/xNHL7xIn/AGgeePmnxb0O0/JSr0XpMHDBRPhbxdrc4bfny9MWqvFzUOuqA5IgELAI7yI9fpscQJxPdT4tX2VBI8jN29Z/PEeepFQG3RjvE6T0MG87g+Y3F+yGVtcZf7ISjX8ptRrANKyPMgH5gT9cGuHZ2YuwgjnyhufLl8vTC2KDWKgkdlY/1xeyatsZAkdRG4233MbfjiWRU0aDpncOE5ylWVRT2pxYgfcAB3vY/XFniuXZqbhCVZlKyN72tO1zv/kBvZPhrLTRg5CQf3elBzgAwJMQdzvhlIx7Udx2WOf+1HD2caFhtIinQUTYCLmYkDc8gSJGuDz/ADPsrX94VILsLkIRC8yzn4QIuZYT1Ezju54chmROrcm8xsDPIcht2wP4lwse70UxF9Rv4Z31PP8A1DPJiQedsSnh5OxXGziGinQuyn3gOqnFmlrgkgWAAWBb4wbfbDUsqb1KgJ1aoItqJFxMWHiJKjeRyjDzneAPUruLFUGotBUGeZJuSWne7EzbxHAupkAjhTeCJIYMBJLboCAfCT6dscnvSWgcTPsrw0I61DDnS0ypYUZAHvtHw1ACT4bxuQDbHQ+M+xy1MqKdIGp9pWkHUTLF2NgS7Elm3g22g87OdbL1lq0zABsZDAcirAAWvzABnHQKuaZcuvum00Mzp0sSf3DFhrE/dHi/H7xN4ZOUd9DR+DmfEMr4QjSGTVpUAEwdwW3LAiIj88H/AGV1igUCsgFTUVKv4vCILaIdoiwsq3JJJCkrxnhYpVWAdirCdTsQSftEgSDLXuDvfrgd+1UqY0+ImfhACidthsdhz9MJCTi+MvAr70WaWS01FAeftO4ljc/a1NtaL27Ltizm6iuVCtWqNeIKqtoJMkFRsLqLx2tVyVYVKzAwaabKLKWkAGPtXm5JPc4nzrEoSNQ1yWI30C1u7MPOFYXgYpUpW7oakDzSKhmWmiqNVyOaiZMiNpiwntsR9XidS/iNuQJA6QIjnb64KVDYLpJMAA9xZmvaVWIHXQedwwECIABvqk7AX23HIn0HPEniin0Bs2/7QIN+sSPFfzaY/v3GPOJEn5kfm0QZ9OXTFSrQaQCt2AIECQGGoT3IMx/EOgiWi0E8+/63tv2jnuZY1QLs1qU3Pwjr17dDHMH/ABiu+W++48l/qLYv18+u2kQPvGTPkoAFzeRz3O+K9IajtPlA6zuDb1GNCTXYGjylQICg9zLH+gxlc4ykEBpH3VP9u+N3qwIhUBPKWY+rsQPSMYFQiY8IO55n/cdvS+KKQKs82X99OhSr/wDdg6Q3M6QNm/g53iLAiHUjonYGWPoCSPpi8jIrS3iKiwEqq9+v4E/UWM2PeKakxUnxhQBJaGgdGGoTvN9yLupcfwCUVX3BjgagSP8Al1jp13tjUrYDkPQC+/l5fPGKVW9rDnzO+0/ryxio0CYkdJ3Pci3p6d8dEejnaLy1NFFoBBqGLWgAAtF9iItPXDr/AKfcBou/u6gWrCB/vXDaQCWUMouP3drpcRAwk5yPeIh+wACAdJmJME2DDYcrAHD9/pfnyKz04kMkayCDKElQeQOho0jYKI2wI7V/JWNXR0unTCiAAANgBA+WNsYaeWKdSrXBslMj/wDIw/8AZgnQKed9lCAzNpRY3NyPS/Lyv8sIXFaQU6VXV3IP9x9Mdr4jlRUWDccxb9fl1wle0nBAEnTpWdpux6seW07Adsebn9Mkrgil32cwqKdlH/EAD1MX+WLGTp6SVdgdQggzHYXvvF+1hzxa4nlnSSQBuA1/KATAHlY39MBvc6LtJnYSAPkBf5HHnNuqFo9mgUbTysQx0wQdjpW3Ubbqb4scOqWgXJI23+JZ2sLfoco8ypqU4UeJbiJBI5rvIHOPPYmMTcEy8somSWIj+UrI+oEfns/PXLyBQd6On+xfFQjEMPC7aAQSQpBJANovq3nph9xzf2ez1xQqqU0mNLLBEsDtFtiQf4ieuH6lmTIDACRyPPptj2PT/wDWkzeSTM1iqkgTA6gficJ3FuLVjMsFXeAoPrJv5SBhxq0lexv2/W+Kme4MtRlJOxJI5GRGF9RiyZFUJUPGSj4ECtmjVXQzcrE7i0S14mOoOKdbI0CQY0hQQRO5tYMVMknVYgbgAHDkvsdJOphBMwPWAPxJ6m0YC+0vsq7ONGo6RG0j67czz9AMcEvT5Yb7/Ox7ixF4tUpByNJgiAIm2xiG8Rm4t0FzOHfgPFaacN9zWB1EtpXTLEWYPyAEk3NjB3uMLi+z1RGV2TxE+E9YPM21D8eZvhy9nuFq2X1VApcMdRN4FjJHYcudhyxXBduH28kmndiVnM/Uq6UYkLTELHxQdpexI2FtIt5ti3wLJKaoRRLHwi156gkeGw3jqY3GGHj/AAEaUrLADEggkmBpIB3udQQEnAatUKZhnQj76nlMAtMRYAmbjbFGpQmr2b221Zb9n+Fhmq8lDQSvS86SdzBCKOpm+kHBbi/DGLBUXxEgW2EWAHQLsDyKqftHBD2Gog0anQVbeiqQfmSfXDIuWUGQOUY6scfpQtHN87w5kVhSVpPgU6dlvLxynxvFoCpyE4V+IZfxoNBMgEofESABAYgC0QLRA8hjtNeggHigLz1EAR0vyJueuFLjHDKdUs4dWdrsNYnSPgpKs8/iI7x5Cca2gONnP6lQsXqOQXqE3iwGxI6DkI2v0GNjTOmwP9pm/cnxH/aNsGs7wZtX7zUzCNR5AabLJHIQekdmJxDm2UKQoAJ8M3texnSB39O2IOT8mjHyBWpx4iJMwvoYFzb6Hrjdy8R8K2N+c84tyv8ATE1ZjI3gCFjpcAfgIGKjISW59+vOfXEpUtmIK1dVHIR2nlJPJmMAdB1JxR/bSwOmR63PWTaB2FuU4lzNHmx9Bf5du/oASYxGaTFbDSvM7DsJPxHzt+GGjNMDs8XCqFUCTckxpHT0G/c/LEuWEwJNmkzuTM36dT6DEdGgWNgWEjrBPc7m14tid6DSDG4kAEefLmfy7TisWIz2aTVcbEm1xHKAAee4tzPTHshktTAwSEGqN5IBMdz/AH7YutkHWFdTqIBIJFgw3gEgW2BvEE74ZvYbhYYs8GFVmIPlEeviHrhlPfE3t7AOQ4L7wslRYZ1Lo2k2awCtMQjMwE/ZOkgxrGDHsjkWoZ5GbwsrOHE3PwUyCv8A+wtq6L2YluzFcU6j1KpAC6FVbGPEpJgGSxYTtyA64WuMe01NawqBSxBJQGxliCerRA0wORNxOOm0tB4pbOg8Z4saI8IWf4jb6Xwm1fb4yZrNv9inTA9Neo+pPphbz/F6mYMuSuo/Bc/Mc5vHPbBjLcLKIv7mncAzUkseQNmECAIHSN5nAq1YHK3SOoO8CTgLx4yp0lTyNwY+hgdtz3x7PcaVvAjaSZuwI5E2Poe+FnMZwJMO/vBcyrXHLe3/ACHTHn+r9VxXGO78l18gPieVLmfiMgACZ5gAWkROw8hhd4jwYpJYXO4k26Am8+Qnvh39/TdpdgI3ZRqva1rCZ54E+2mmhRBRTJYhZEzYd7Dble848rBCeTS7K6Yp0MqQwYg6RfmBG1ufW+CuUpmiyFlBNIliDzPvDa211XBrinDlSmizJJakbdaZIJ6XQj54qV6DVatQIskaPDvOpS5jykYm5N9fn+jr+50Sio4nL97CdNErA1VJVghbQPFqVST4SSSp1LEEnnESMR5P2kqrXpS4KqqUzJBmB8Z53aTO23TEvs/kmoOfeqySGA1SN4a3I7Hmd/kPTh594UeGf7K1KjizLqUrp0jc/DE7zj0PS5rTTfW9nn06TOmUnRczpUEEzbTAMgkm29xvG/PBUvG+OXcP4RJ95VYIFJCgOdW28SbEGYPc9Dg7keKVagFMRWC2WqJkXN2YEQQLX3jqTHdD1UJOvIyTY6swAk4CcS9p0QEUwaj9hKj+ZrAD1wL4txMIJdveHkGsoPkPiMj05xhYzHF2ruodj7hTJExqAMaVAGxNp3N+WHnn3Uey6xpbYcr+0D1lqI1BRUiNSsDHQtOw8iZuBijmeIVFhRswUkhZJbwgKLQo8JPqLGDOldhU1MbTARBJN5k6iIFrbc8FvZ6v7yr7vSlVCp8Ya42DESL7gWPK2xOEUuckWni4XoV+K8ZOVeK32Q801A8TuqgKJPLwsWMzEAdMUc2lQJUkBRusaSoKyQZgziTjHCBmcw9VULQ+mmNR2UWkmbQpeOvXATilQUAV8IYbj7skfEQYknkLmd9jijER0X/TzPqy1EkTKsBImNIQ27FR8xhn4hnRSTUfIf4xzT2EzrU61PUoOs6ekarTb+ICfPHSa9aZVl5TvIiY7YrF2tEJRpidWz1avsreMwoY3j73RdjcbAc5wJzoLzAJCjfkx31KJELsNRvF+uHZuMZdZUFCbqQrqSLmQbytybYH8V4SSpIEa/hiIXpaDsJAHcxvjnniffZrEkcQqU192ahAY3UkgH/aQSLQdpxFWUMrR4T7st12B28yQJnmcXKns83vWhfEpJbVHPaSL3P4GObHXLcMqUnapUZfEsXMHe/kI/VsQjCTVoKigdRRWu8hFiYFz0ibRJ/U2p5kqZ0tAvpDqNu8c+2wtMnazV0lZUjwwSVM2ty74EunM3PTkP6nv9RvgZU+VCz0yZEPMT/EbjzHU77mw6YP+z3AEzL6WBIgPEnxkWCT2kkmNiegGF/J5uZQ/Cd+gPUdSP67zjpHsJ7qlS11GCs/h0XsAxBYz1IuRaw7wcC+r6hOyHI+zKi+hSiE6QPEWYEDYiLQBMDYAFrl6/EfY50YQ6q+ZGmb6VaQxpzBMMsgtuSOhIJqjnNeaBXVBJYCdM6YuQB1IF5kRtAx721psfd1NJUoSA09dJ5bGVGOmWSMYcvgMVsQKKTVdSDaIsB+Avebn8sMPAeLDL0X8JJLCTHhsJAJG9ybSPPAii4dpX4n+IXmZkgx3JMYzmnOj3abqZYyTqJkQOSgLvzM4im4zb+yHktEHHvat6raRZRsIA+SLFyeRv1NsVctlqgGoxLX0jl/M3xHvJ7dYcvZz/T4mKmY5AQpmSOQP3VA+yL+XNqo+zdMNqIEj4QAAB38+nTle+OmMG1bI8X5Oe5HgZUEut4PiKsQOwgQWjeYF7yRGJRly101OvI6NX1Jt5f5w58b4K7KCHJiwQCAZMXvf6c7iTgQeFEE6lcsbkotvnqGo/xYZxYOBjiFIKisihdaKSANKzuCoO0GLDyPLAHj7obE2EGx1Anufpt15zgo2bUBViQqaZ5wFkkyDAE9bfhBVpU2AI0kSBeOflf0x5eX06nLkmWco9IT8lWdKyaFJBaw+91E9Isd8H+NUPf18tTdvGmio24ldcsBO8Ar6BsX6OXpTIkFYuCBNo2PaRMfjgDUzinii6rrBpmeUoy7R3274aGOS5Sj3X6mx0i9xyuXplnUoVcrG9zpI7kGSfl5YH8Vz1SjmiaNmXxEwCGEIkRG9hbyIOGDPZVVoFTfTUBgyYs309bDAbIZIVatSoWuYBNzI8t4JBEYnDDL27fdP9WmdOSf8On9v0CuR46ayNqJUpuswCTYAg3MSf1OJKmTbNMjbKl7FdJgfCSQTpvuLfzbCjppIy3AJNmXc/7dyN5gmOdpwT8SqT7yU5WHLexmPz+WJwwODtas545I+SalkaKMPeVNbLc6GtbkSN9tp9MGhmV93qAC0xsJu3IADkPx+mAT5hSQUIMbfTnNzEf1xMteYLEk8r/lvy+gx0wThaihuUUUc1kve1WZ5eo0AKBZVH2FC8uR/HGzZVCwpMSmiJEEXuRJIgmSbTtGMNkNQtUYdbxP8JI5Ty2vtbF9eDrVpx70I+oEz4vEtwx1C/KOhUHtieHFk5cm9m9xJaKuc/dqxRlaB4Ljru0RIG9z8t8bcBzPuqrAnSBRFidtfu9iSL+E2xPXyaBlgFzI1lmPJoDadOk2Jt3O2LGcSnLeBXhovN+QJG8CAb46k+F0NPO5rYE45xf9ioaaZHvmAUN9kFo1aTszBeU9BBkkKLgVIptA1Sz6raixtfnpA6gyWw58SyrVvde8CmohZkp20htEe8LdFuRO5E8r0qXsoiUm1y4libc5kshF4K6SLWZP4jimPI5pWqZlJUDMtnTRekKQkK6kgN91g1jyFr7iLY6Fms7mjUA15RVeyw1RjAM7mFn0/PCRV4aKQgHUx67qu8NpFj+eDfs5k61aNWk05CEuQSOYgHe0DlsOhxVuXSFl8kuW9lYLVNXid2qNK/eM2vbf/BMYbcwRVpkDdQdxPI25/LfEyUKYISFFoA25dPL88VOJ8OsjUyF0NJEMZHOInl2P44o1on4oEcRzJMsfD2gSI3JH3iTy6Rywk8fpWSoZcGfDynWygbDlp35nyw38bpstGoQ6sWViIDWUKDYR2IB2PnhI4drqIxq/FKAdCEbTI6XN4545XPj9Tel/ctji5OjFLKoabVVUFgoHc7AyPIEdL4CZtCwAXnuSTHb+a1+fqL4Yf2eCBUEoW8A6kkqtt/tTyvGIH4YSSsMpFjYXN7SJ6fPeYwmSLtMWa5aANBADufP5WH9B27YdeHHTTVvvrZrxM6TNwNxy3PU2C+eG+LYjtufKTO/6nDTwzJ/u0WJlFOoOALSxmflMzz5xiHK5KJLhXZlU0ZimxsZOo2Mi4KhbybL325XEuc4n71XDEeAnSYJJEyrTMRpIH6tvQzoJeDcWFiVUA8wq38W4jlGKnEMgrkVCQSrqTpDgbN1u1yPkMb+Z8H0PBATOB0NUoAnhDEwJJIvcjl07YafZGiKjUjUgW96RsP4fKT4vTATN5N2ZQPg2B3OnmBO9pjf0wyezNfTmiEUGaagkg2GrVv2Ujfp2v2V9UV+9f5oo9IdmzKgSWEdZGIU4pSKhg4IIkb/hvgXnsySxcu6qs2URqAME35X6HA7N8XapUGlZRbSWP5WPOxnl2xWWVRIDPWrg6YIIJGx7/wBfwxWzdSnqu8Ebjw/mDhfrcYVQQzEC9gPxn84xpT4+oFlYzudCXO32qgOwGF9+PyYEZnIyDHPc279N4MYx+xhTYHb03+uH08OpxdbDbl35RF8QnhtJ9h0gyb+V8Ql6efiRqEOlQQMZ6nqDt2kt1wE4lwYNWFRYuIPxDxbKwIVp6HkIBtJx04cASYYmSZ0gQAPrJ7zzsBha49xGlRZkuSjDxEpBNmgQZt8JmCL7WYGGLJGSYyQJ48Q5b3vhQxMtBcDxRYzHM9PTAqnqas1JbMwB7Ku5gDbe3lbvBxvPMWLENBIALAi0aYAiFWdhbYWGwN+w+W/aHzDabjSdQidNwqgSAPErGSflztVaLSdqzWlwoAQX1RE2udjeTJFtiY3xYXIEwGcxNoF4+78zz/DDOPZf7RkE2vPe8KTEzzjn2xHT4E4PwjcwfF+ZMd8ccseXlas56ANGlpBKzfmQfzsN422xsmZ02vJG3kN7zP8AXBWlwrYH62k9BIid+2+I8xkWQ3UCf0Jj9W574T+JW0NQLGbYyIva0EDz+n0xg5l2sAS1p33gmw7R9cEyjqY0xvaD8wTysDiOopmSO0f55+WC5vqjcQY3FWXcDpF+VoHXFipnTAi0nlba5JPIdv64trQEXp35Ejp+voMaimOabeUjl1/U98ZTYOBCM4CQ20QNUG5neeR5WgbC/OermheVueQY/kNz3OPPlwFstj4rb252JjEFGmIB0nrMD5GcU9wHk3zFNVJCLqk73gc51bHfYTzmMDmztShmKZp2DGGAHxKY3noQCO/ng/qJpgabgQW/AA+UbYA58TciDOw6g2vufpjqT5bOilQxvntQkn+vn/Dzvjc8aYXmZ5/oiee2F8VmddUT1HMG1+3aMRpXfV8GnTJJPMXv4Rf8cck8lOqONxaCnHeMH3DgMA7IyreLkaZ9Jn0wl8T4jDqoct4vCqjqQeZsN9rbnF7jmZYoCpa5g8okW87mcL+QyyByzt45O4tPWYx0Y2qOnHDVh7J51hVp2plGPiUi4AAqEzqNwTt1w1/sdMS4AUxuSIm1+QmeowgUc437QnugH1AhucLpAZgQRFoF/wA8MFbiphE31EaxHUhQZiLMdhf0nGy9aQHFuSNsllhUqi4iATFwCT89tXywWyfAFSP3upbxqHLVOmZ8XUHkcAODoVEL8WoL5kTA7/GT/twby+e1AdtyJH4f22wjgou2LksLVcvRMyrXv9Im3PczffFXMrT0toEE6bEm8GAB88R1M50jrYHzseWJstmIPM2J2BkRyBFzB74DjyegQk1JNgDMZkXDFlB5T+pGCvBMlvU16STKyTEQACRssxyFyTiR81SJ+ASOTUzv8gJxu+bEn8hHp+unbFOLRbLNNUkXqlIsNGsaSQxAkSek8pPzG2IzkPCYIYTJAJtaLbm0c5PzxUOYAmd9r+lrbRjalmtr/WZ6bbefngOKejm5Fg8NAgaRvOotPaTI79APLGX4cSfCtv5hfv3xHTrwbHf+k98YfMEGARbqT+QxL2UbmhvdBtBHKwP5beuNDlREC3r+r4sKkdfU/wBcbRj0BxY4hwKrUJK1FnYSHYD62/rgQ/8Ap4zSTWJqcmnYxuoKkLtuOmHyosC0evSb7YyvpPlgcQ8jk1f/AEwzCkkFKhJuzuzHzvoE/PDJ7H8GfJk/u2UsIqDUCDBlSvhGwkWYi5w6nyxqBNiN/wBEYyVGcrKn7XqHxFZEAaQCCed527iBzxJ+0AreDaCevX8NsT+7A+ziMZVehPO7E/ie+GAae8EyYHeB+OPBCRDkMD1UdT/F5RiQJv8A4jGUpjtP62xtGIKgXYQD0M87cjzx6pw5SREAcxyI/EH9XxKcuhJPMiNztvG/WcbBB1n1wKTMQVOH04+EYqnhuoSpWD1UXvuNLCxF/wAuWL/7OCwMtblaD52n9DEsjA4o1gbMezxIhWA+f5ziCpwV1EvpZYvpBJJ220mbTg6FIIgzfn/jfGzD9ThHig/AbF9qCwVBaI5oygAWmQsfoYB5qgp+ETH6meWHfN5UOrCLkRhOrLbfYXA5QYP1xmlHopBgN2928rf7wm0f1vgsqs1PWF1DTMiY2JPKREHcTgTnq4ggC45f3wn8S4tULNTWo2lSTokxMLcjv13t80lBS2athrO56rWlDTgIT22JGxF9t+WBByKhjeJHK8eeIaHtG4Glp78/Qg7n1xj/ALXDG4jzA/LBUK6HUqDXszSPvtSkEANqPYQRsbXi+CeXypqKHm12AmAJYm4F2A3gmJAwP9nddPNU/c0zUWop94tyNJgX6Do28xHQ9bo8ERUpoFUhFVZKgkgbye+NwfaJyezl1LL1kqBwkryHS0TPM/SIAxYoqwJ1CDI5H69PPnjpg4NS+6OlpHpv3ONV4FS5pHkTH1vyGA8cpdi8jnbE9RBN4E36m+r1/CcXOFklrjlcQy3teDaOhBPpzd//AKdo8l+vl1223HU4F8TySU2GiwiTfrYegv8APG9ugxabF/NVG1aQbdwP74lWh0B67/WPPn5YlzG4kzhiyPBaT01YqJYXmd/n1G2NLHz8mmLYpWsux2JHzAPLG37GDJII/t849cNR4GnTfeIA87nljJ4DTI5/T+mFWBryToWFywG1o7/UXv8Aryx79mW/i/D6zhkbgCcpFz0/LvfGBwNBzPyJwfafyakFRjwxtGMFB8sdJjAGIcxVUbtpO3f5YlnxR2/PHisbdsYx4r54zjAEi+NguMY1AkbemMaY7Y3bERS8yekWjz64xjPuhvGMle3yxtGPOfx/PGMQChAA+LuYH4D8sbil2xLjUnANZqV6Y1anH9zibTj0YxrIArT26f3xhlPf9fhiYY2xg2UK2XdtwsdLk/hinmOCq4INNbmSdP58sHMYK41GsQeOexxCH3COzmIXUgW/UsdUDt/hSqf6b58tq92g1WP7xD077W647UVxmMDihubODj/TPPkk+5G//eU//ljRP9N8+THuYg86lL8n2x3oi+PaBg0LZzHgvsLm6LU6odUqJuANQi4iRuCD059hh7FckDUGn+U2/XfBKMZ0DpjGsoJUixbfr/fzxJ765v0vB/XLFvTjwQYJrKSZgSQGBPyPLC9xPiStVZYcEDcgQRt4SCZvhtCi9savQEbD5DAaCnQgkhjCjUfIk/IDDRwzMMtJQwaQLg25n9XwWGXXoL72GNRll6YyVGcrIEzw6/PG4zU4r5upp2A9fLGvC6hdSW5dgPsg8sZSTdGcWlZc/aDjPvsRtlw28+hI/DGf2Yd/nhhT/9k="/>
          <p:cNvSpPr>
            <a:spLocks noChangeAspect="1" noChangeArrowheads="1"/>
          </p:cNvSpPr>
          <p:nvPr/>
        </p:nvSpPr>
        <p:spPr bwMode="auto">
          <a:xfrm>
            <a:off x="63500" y="-863600"/>
            <a:ext cx="2552700" cy="1790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5740" name="Picture 28" descr="http://farm4.static.flickr.com/3409/3254290728_8e0f5be6f8.jpg"/>
          <p:cNvPicPr>
            <a:picLocks noChangeAspect="1" noChangeArrowheads="1"/>
          </p:cNvPicPr>
          <p:nvPr/>
        </p:nvPicPr>
        <p:blipFill>
          <a:blip r:embed="rId6" cstate="print"/>
          <a:srcRect/>
          <a:stretch>
            <a:fillRect/>
          </a:stretch>
        </p:blipFill>
        <p:spPr bwMode="auto">
          <a:xfrm>
            <a:off x="1066800" y="1143000"/>
            <a:ext cx="1981200" cy="1386840"/>
          </a:xfrm>
          <a:prstGeom prst="rect">
            <a:avLst/>
          </a:prstGeom>
          <a:noFill/>
        </p:spPr>
      </p:pic>
      <p:pic>
        <p:nvPicPr>
          <p:cNvPr id="115742" name="Picture 30" descr="http://img.timeinc.net/time/daily/2008/0806/a_offshore_oil_0618.jpg"/>
          <p:cNvPicPr>
            <a:picLocks noChangeAspect="1" noChangeArrowheads="1"/>
          </p:cNvPicPr>
          <p:nvPr/>
        </p:nvPicPr>
        <p:blipFill>
          <a:blip r:embed="rId7" cstate="print"/>
          <a:srcRect/>
          <a:stretch>
            <a:fillRect/>
          </a:stretch>
        </p:blipFill>
        <p:spPr bwMode="auto">
          <a:xfrm>
            <a:off x="7391400" y="3200400"/>
            <a:ext cx="1219200" cy="1405180"/>
          </a:xfrm>
          <a:prstGeom prst="rect">
            <a:avLst/>
          </a:prstGeom>
          <a:noFill/>
        </p:spPr>
      </p:pic>
      <p:pic>
        <p:nvPicPr>
          <p:cNvPr id="115744" name="Picture 32" descr="http://www.thew2o.net/files/GlobalForumonOceans_oceanleadership.org_.jpg"/>
          <p:cNvPicPr>
            <a:picLocks noChangeAspect="1" noChangeArrowheads="1"/>
          </p:cNvPicPr>
          <p:nvPr/>
        </p:nvPicPr>
        <p:blipFill>
          <a:blip r:embed="rId8" cstate="print"/>
          <a:srcRect/>
          <a:stretch>
            <a:fillRect/>
          </a:stretch>
        </p:blipFill>
        <p:spPr bwMode="auto">
          <a:xfrm>
            <a:off x="3733800" y="1143000"/>
            <a:ext cx="1828800" cy="1371600"/>
          </a:xfrm>
          <a:prstGeom prst="rect">
            <a:avLst/>
          </a:prstGeom>
          <a:noFill/>
        </p:spPr>
      </p:pic>
      <p:pic>
        <p:nvPicPr>
          <p:cNvPr id="115746" name="Picture 34" descr="http://learningfromdogs.files.wordpress.com/2011/06/photos-of-blazing-sun-pictures.jpg"/>
          <p:cNvPicPr>
            <a:picLocks noChangeAspect="1" noChangeArrowheads="1"/>
          </p:cNvPicPr>
          <p:nvPr/>
        </p:nvPicPr>
        <p:blipFill>
          <a:blip r:embed="rId9" cstate="print"/>
          <a:srcRect/>
          <a:stretch>
            <a:fillRect/>
          </a:stretch>
        </p:blipFill>
        <p:spPr bwMode="auto">
          <a:xfrm>
            <a:off x="6172200" y="1066800"/>
            <a:ext cx="1778000" cy="1333500"/>
          </a:xfrm>
          <a:prstGeom prst="rect">
            <a:avLst/>
          </a:prstGeom>
          <a:noFill/>
        </p:spPr>
      </p:pic>
      <p:sp>
        <p:nvSpPr>
          <p:cNvPr id="28" name="TextBox 27"/>
          <p:cNvSpPr txBox="1"/>
          <p:nvPr/>
        </p:nvSpPr>
        <p:spPr>
          <a:xfrm>
            <a:off x="0" y="5410200"/>
            <a:ext cx="8991600" cy="1077218"/>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What are some uses of each resource?  Which resources are renewable &amp; which are nonrenewable?</a:t>
            </a:r>
            <a:endParaRPr lang="en-US" sz="3200" dirty="0">
              <a:solidFill>
                <a:srgbClr val="FFFF00"/>
              </a:solidFill>
            </a:endParaRPr>
          </a:p>
        </p:txBody>
      </p:sp>
      <p:sp>
        <p:nvSpPr>
          <p:cNvPr id="29" name="Rectangle 28"/>
          <p:cNvSpPr/>
          <p:nvPr/>
        </p:nvSpPr>
        <p:spPr>
          <a:xfrm>
            <a:off x="1447800" y="2590800"/>
            <a:ext cx="1168177"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Wind</a:t>
            </a:r>
            <a:endParaRPr lang="en-US" sz="2000" b="1" cap="none" spc="0" dirty="0">
              <a:ln/>
              <a:solidFill>
                <a:schemeClr val="accent3"/>
              </a:solidFill>
              <a:effectLst/>
            </a:endParaRPr>
          </a:p>
        </p:txBody>
      </p:sp>
      <p:sp>
        <p:nvSpPr>
          <p:cNvPr id="30" name="Rectangle 29"/>
          <p:cNvSpPr/>
          <p:nvPr/>
        </p:nvSpPr>
        <p:spPr>
          <a:xfrm>
            <a:off x="4038600" y="2590800"/>
            <a:ext cx="1168177"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Water</a:t>
            </a:r>
            <a:endParaRPr lang="en-US" sz="2000" b="1" cap="none" spc="0" dirty="0">
              <a:ln/>
              <a:solidFill>
                <a:schemeClr val="accent3"/>
              </a:solidFill>
              <a:effectLst/>
            </a:endParaRPr>
          </a:p>
        </p:txBody>
      </p:sp>
      <p:sp>
        <p:nvSpPr>
          <p:cNvPr id="31" name="Rectangle 30"/>
          <p:cNvSpPr/>
          <p:nvPr/>
        </p:nvSpPr>
        <p:spPr>
          <a:xfrm>
            <a:off x="6553200" y="2438400"/>
            <a:ext cx="1168177"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Solar</a:t>
            </a:r>
            <a:endParaRPr lang="en-US" sz="2000" b="1" cap="none" spc="0" dirty="0">
              <a:ln/>
              <a:solidFill>
                <a:schemeClr val="accent3"/>
              </a:solidFill>
              <a:effectLst/>
            </a:endParaRPr>
          </a:p>
        </p:txBody>
      </p:sp>
      <p:sp>
        <p:nvSpPr>
          <p:cNvPr id="32" name="Rectangle 31"/>
          <p:cNvSpPr/>
          <p:nvPr/>
        </p:nvSpPr>
        <p:spPr>
          <a:xfrm>
            <a:off x="762000" y="4419600"/>
            <a:ext cx="1371600"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dirty="0" smtClean="0">
                <a:ln/>
                <a:solidFill>
                  <a:schemeClr val="accent3"/>
                </a:solidFill>
              </a:rPr>
              <a:t>Phosphate</a:t>
            </a:r>
            <a:endParaRPr lang="en-US" sz="2000" b="1" cap="none" spc="0" dirty="0">
              <a:ln/>
              <a:solidFill>
                <a:schemeClr val="accent3"/>
              </a:solidFill>
              <a:effectLst/>
            </a:endParaRPr>
          </a:p>
        </p:txBody>
      </p:sp>
      <p:sp>
        <p:nvSpPr>
          <p:cNvPr id="33" name="Rectangle 32"/>
          <p:cNvSpPr/>
          <p:nvPr/>
        </p:nvSpPr>
        <p:spPr>
          <a:xfrm>
            <a:off x="3048000" y="4495800"/>
            <a:ext cx="1371600"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Limestone</a:t>
            </a:r>
            <a:endParaRPr lang="en-US" sz="2000" b="1" cap="none" spc="0" dirty="0">
              <a:ln/>
              <a:solidFill>
                <a:schemeClr val="accent3"/>
              </a:solidFill>
              <a:effectLst/>
            </a:endParaRPr>
          </a:p>
        </p:txBody>
      </p:sp>
      <p:sp>
        <p:nvSpPr>
          <p:cNvPr id="34" name="Rectangle 33"/>
          <p:cNvSpPr/>
          <p:nvPr/>
        </p:nvSpPr>
        <p:spPr>
          <a:xfrm>
            <a:off x="5257800" y="4648200"/>
            <a:ext cx="1168177"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dirty="0" smtClean="0">
                <a:ln/>
                <a:solidFill>
                  <a:schemeClr val="accent3"/>
                </a:solidFill>
              </a:rPr>
              <a:t>Silicon</a:t>
            </a:r>
            <a:endParaRPr lang="en-US" sz="2000" b="1" cap="none" spc="0" dirty="0">
              <a:ln/>
              <a:solidFill>
                <a:schemeClr val="accent3"/>
              </a:solidFill>
              <a:effectLst/>
            </a:endParaRPr>
          </a:p>
        </p:txBody>
      </p:sp>
      <p:sp>
        <p:nvSpPr>
          <p:cNvPr id="35" name="Rectangle 34"/>
          <p:cNvSpPr/>
          <p:nvPr/>
        </p:nvSpPr>
        <p:spPr>
          <a:xfrm>
            <a:off x="7391400" y="4724400"/>
            <a:ext cx="1168177"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Oil</a:t>
            </a:r>
            <a:endParaRPr lang="en-US" sz="2000" b="1" cap="none" spc="0" dirty="0">
              <a:ln/>
              <a:solidFill>
                <a:schemeClr val="accent3"/>
              </a:solidFill>
              <a:effectLst/>
            </a:endParaRPr>
          </a:p>
        </p:txBody>
      </p:sp>
      <p:sp>
        <p:nvSpPr>
          <p:cNvPr id="19" name="TextBox 18"/>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SC.4.E.6.6</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Earth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Weathering, Erosion, Deposition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lvl="0"/>
            <a:r>
              <a:rPr lang="en-US" u="sng" dirty="0" smtClean="0"/>
              <a:t>SC.4.E.6.4</a:t>
            </a:r>
            <a:r>
              <a:rPr lang="en-US" dirty="0" smtClean="0"/>
              <a:t> Students will identify and describe the processes of physical weathering and erosion. Students will compare and contrast the agents and the processes of physical weathering and erosion.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Weathering and Erosion</a:t>
            </a:r>
            <a:endParaRPr lang="en-US" dirty="0"/>
          </a:p>
        </p:txBody>
      </p:sp>
      <p:sp>
        <p:nvSpPr>
          <p:cNvPr id="7" name="Content Placeholder 6"/>
          <p:cNvSpPr>
            <a:spLocks noGrp="1"/>
          </p:cNvSpPr>
          <p:nvPr>
            <p:ph idx="1"/>
          </p:nvPr>
        </p:nvSpPr>
        <p:spPr/>
        <p:txBody>
          <a:bodyPr/>
          <a:lstStyle/>
          <a:p>
            <a:r>
              <a:rPr lang="en-US" dirty="0" smtClean="0">
                <a:hlinkClick r:id="rId3"/>
              </a:rPr>
              <a:t>Weathering and Erosion</a:t>
            </a:r>
            <a:endParaRPr lang="en-US" dirty="0" smtClean="0"/>
          </a:p>
          <a:p>
            <a:endParaRPr lang="en-US" dirty="0" smtClean="0"/>
          </a:p>
          <a:p>
            <a:r>
              <a:rPr lang="en-US" dirty="0" smtClean="0"/>
              <a:t>Think about:</a:t>
            </a:r>
          </a:p>
          <a:p>
            <a:pPr>
              <a:buNone/>
            </a:pPr>
            <a:r>
              <a:rPr lang="en-US" dirty="0" smtClean="0"/>
              <a:t>    What is one example of water </a:t>
            </a:r>
            <a:r>
              <a:rPr lang="en-US" u="sng" dirty="0" smtClean="0"/>
              <a:t>weathering</a:t>
            </a:r>
            <a:r>
              <a:rPr lang="en-US" dirty="0" smtClean="0"/>
              <a:t> a surface? What is one example of water </a:t>
            </a:r>
            <a:r>
              <a:rPr lang="en-US" u="sng" dirty="0" smtClean="0"/>
              <a:t>eroding</a:t>
            </a:r>
            <a:r>
              <a:rPr lang="en-US" dirty="0" smtClean="0"/>
              <a:t> a surface?</a:t>
            </a:r>
            <a:endParaRPr lang="en-US" dirty="0"/>
          </a:p>
        </p:txBody>
      </p:sp>
      <p:sp>
        <p:nvSpPr>
          <p:cNvPr id="135172" name="AutoShape 4" descr="data:image/jpeg;base64,/9j/4AAQSkZJRgABAQAAAQABAAD/2wCEAAkGBhMSERUUExQVFRUWGBYXFxgYFxgYHhkYGBkZHBwXGxoYHSceHBokGhgaHy8iJCgpLSwsGR8xNTAqNSYrLCkBCQoKDgwOGg8PGiwcHCQsLCksKSksLCwpLCwpKSwsKSksKSkpLCwsKSwpKSwpKSwpLCksKSksLCksLCwpLCwpLP/AABEIAMIBAwMBIgACEQEDEQH/xAAbAAACAwEBAQAAAAAAAAAAAAADBAACBQYBB//EAEAQAAECBAQEAwcCBAQGAwEAAAECEQADITEEEkFRBSJhcYGRoQYTMrHB0fBC4RRSYvEVI4KSM3KissLSB0PDU//EABkBAAMBAQEAAAAAAAAAAAAAAAABAgMEBf/EACARAQEAAgICAwEBAAAAAAAAAAABAhESIQMxE0FRYVL/2gAMAwEAAhEDEQA/AGPdx6JcM+43j0SY9eaeQWEuCygAaiGDhCIqZbQ+qXpRa6uIEoQXJEKIchWlyiPCiGCiPMkVEliiPCmGCiAYlLB/OGA2ETLApc4Eu+o/6qfNoKKJfr8zBsVXLHmWCgU8Hj0CGkJMh4suQBvFy8VywGiMMhX6mPWBzMCoaONxDf8ABqYFoqHHSEev0gqQdooZcbCFPdjHk/DoPQ9IOQ4fjGyR5lh6ZKSN4plTsYraNEimEuIYV0u35tGpMSdAG3MKT5axWhdg3Q9LPGXl7mmvj6u2LKXYOWt1FX+3pD0nEUS+/wCfXygapIzbaW1OnUflItlJ8swL+b7BgI5Ms/jmq6scZndmxIdnItr4+UCnSqMmhbXxFd9fCPZCy73DU6EC/iYrMS5exH2b87xy2Y7mVb7urC+UEszFLEvWgcaf1ZfAwCdI2dgqUBvdJUXhmYpjTmLAEjWiiB84thi6QSfiFOqjR22BHlEXyySxXC7lWkJDhnFW20ME9wyEuBVbFiGdg56Bz4X7DlTaVdmIJ+VXpT1h04h5arOlQNv0q1I9PKObzZ9tvHiVXKBPZh8TWDM3hEjFxCUlRJBUXvmbt6UiRlLdHX13CYZK3c1hlXD0kdukKoDMRQxpSp4XSxj3buenm42XogvDJTuIDMQnQgxpzcBm1MZ87BlJ3i8bv7RlLPotMljSA+7htI6R6ZIMaysr2SyR4ZUOfwxjXk4dPuso1v0gyz4njhyc2ZcAxADEEs9I3sRgGtCczhYNwX7wc5S4WVyKAAopF9OoIsOoKS37w1hjnw9679XjzinDfcTULJOQnKotUZmSDdjVreUe4LDECah3KVKa1iMw9FD/AGmM5n3qtLhdCJnOsDRSU/OvzaCSQ5f+kfWKHCFJBIPKcuboCw6PQQZFF9/286vGsyZ3FaZQE7RRCwbdPWLrmgltCL9XaASK01dvIn0oPOL2jQq55RlYlnaNWUjOKgRicTBYMbFJ/wCofR42OH4kPezP4kxnlWmHoKfgSDCqkNHSKIUR1BttSE14UZzS4o/UxE8v60vi/GN7o7REYMmyTHVy0uAzRYJVq0Hyj4XKnhSzYQXDcIdJKx1FNP7R0lRWEswTZxRKQHvyhr6PrGWflrTHxSMDF8CDcv8AKS3Rn+vyjKODKLl3ISlxW7OfAGN3ET1OoVbKrWhAufMnwaMjiGOAzHoQa1csWEef5vJu7dWOOpoqjDkKJSOXm1u+x+keJQ6QSGd701Fnu1BR4vLSpC681GdiRyhi3UX7PB8PiwZQzOHDkHUf0nUEn8ucsc95L49EcTIAALm6dKXDO7XZvExDhgAQkFwAw1A5310fz7xbis1RISTonq2XQm5sb9oz0qmTFKQlOYmwAc3oAAB1PiIxyvKrk1BZwytRVnFGt4MTpEC0rzEDKCzpsCpJFrkAh/ONOX7K4nIGZBIrmI2pSoNH3EbvD/YlGV5q3URUgMzuMoTYFwL2Y2ieGVaSyOFztZaUilAk08gfmYkd/M9iJD8slJFK51JfwiRr8f8AS22P4c7R6JRhgOdYtlO0exMq8jUeIWqkWUHrHvvSNIqZjwlbDEsG7QOYhEEUIoURpEWh8vWGJWKSNDAjLivu4epSlsNKxSTA5mIQLlusBMowticMVAvC4xXyX7U4rIQuWUr5kKBBINuvQ6xyvB5yc8xCyCciQov/ACKU79agbmNPE8PxCKyyFD+U6j8/DHO4rFqlYhyn3alpqgsxII+Emlc1dRlNKxnlNLxy26jDYlIStJUHqpOoIKlN5BhFUYpJZQANwehdBIPUOfWMJOHZi5Gbowtfo4ct6RSXiDLLKLDNXoSCk9wbjvrDnQ3t1EjCJM1bChDhj/UXofykJDCgTFjRwe3KP/WPcJPohYULeYqT4i/gI2+BYZMxcwqDnKiugDrIPiPlFc+M7Txmd6c9ipKlBSQHOT7/AGg6MJMSv4VFkglmZj47mNzjWJSETZaEiqVmjCpTQdf33jKw2IVmJe6Q/Wj/AFIiL5crelzxYydhSsYvPmTYBQ6E+NmZusO4yarl0cd9U19YUxBImSk6EqJA0KWLdmfyguMnNzJPM4DAkgB9RoaRNz+60mM+qaROWLltqgHyNYck47QJUwuW/f1jDl4tRALZiaswHjb4tIMrF5QmhAqSC/1MRz2rhJ/WnM4gDuDXwA17PGYrGcxJszJrqhnbcEu3bqIXM9LpUG+JRcdQPofSFlTeSlGZnah/mfYxj5MtLxhnG4xORQNzY6V1Gzl/OOYxCwZiiTcFvEgl+4arxq4jElwFlwCNGtUUH9QAfoY57iBZLKUeZrMVKrpsG/sdPP8AJlu6byDL4q6gEHOygSAC922126AawmoLdIWpNDMfRsvzDfloycRjQKpDAO3U/wAxers1f7R3HDfZ4KTPmz1kqzEJs7rloJmKFglQYitQTZoru1ckK4bAJMqVMmuApAACnf8A4h5y35WO54WqTJTll5XUklksWdiSptbdnaOVlSkYhOGAClEe8QM6n/4ZNdhUvlFB4R2CpIUh2GWXY2IIDlVNq9Y0xmipZS1KQ7KzJT7xW7EKSGLXzNQbGLcKQpIIDOCH1oeutiNavFuFLspVSvmN3AagUkfpAY0vmejxpYHDjNmJYMnL41+ZPlFEYRISAB0H6X03aJDKsIVFw/mfvEgDOyRYAwyJMe+5j0OTzeNLVimWGzKjz3UOZJ40rkie7hn3MT3EPnBxpfLHqVNqYMZUVMuHyGgzXUwFcsdYZ93ApygkPcdIfIrCE+Up6Bx0vHL+2De7SvlKkrSQToFOlT/6VE+AjqDi1H4Q/Sv1jD9skBeEnBSSlRlrKSWuA9WJ7eMLLLcPGapabLBVymiCFElJc0rpVnewvC/EsKn3gH6StJWQzZSAXY6hSgX0CzvGhwvHoXJSpRzOhIAsVKUlJIfXvp2ELMhRUhXMUpymrZjMBUT4crP0GhiblNLmN21sDOly8gZ1JOYEOWSRUFtQCsd00g6MUUT5gPJlTLF7uZjDsKjwHWMjD8bapYJWlLgfpo7DYdNCIzBxSrkuWSl/+V/rWOO+aS7rr+P6jd4rOK6Jpck7UqPE0aFuE4kFAzBzQgXoABprGTxLjxEvofUm/q8Z+E9o1IcGunjbxhTz7ovj6dHiJ498hNrnwyqe9qkecezMekpLMSnm0qEsSK9z6RjT8eStCzT4v7BurecUHEWtQmnf76Q8vNBMOnQcPxeZD9VHxzUH0ga5oUQSnNbrd/rSOfw+NYDKaBj9leH1h2XjTQCwbrUn708YL556onj73GhOJAtQGulKCvVvlCuISQU2+IuAzM33PrC87GHMauaNlrUduvoYZ/hZhSVNl5au1DYcwOodgz07PzZ+Xl6bYeP9Zs7EcqVMCmzZhdLgu5rrGRPws2caDNq5p89ulvSOkwks+7zIFEgDOQCahyADa/y8Oj9l8H72WlZrmdRLi4YNQAna+sTj4+91dsjjeEewU1amUlQBIeyWB6HodKxs+3cgS8SiWl6ywNTSWspcdchSN2A3jvcJgUIUQTys5uxJIUQSdAadhGL7UcLE3FyFH4Qspp1BGVtKhNY26THP8Pwvu5OFJoozpuYHYqKnP+1g+8dBjcUpf+U/xKqb8tCQzbgDs9d832j4eZq8IJBOULWVMaAFQU5O4ys2lLPG3hCUuCOU5Up3o+Y0tU/OGSTsMxyDlSUgvrdlJfTlpGhwuWVBJJAIJKg1hWgoN3f5tGXjMSxo5VlYZf8ApA0FQ5I620d4cUywC/xJIKQxJLM59A9tSYk2ohF3TmqqrdT/AGiQPmVXOA9WzN/4mJE7GhwiJkgI4jL/AP6I/wB6fvFv41H86P8AcPvHXtyai5RHmSK/xKf5k+Yie+G48xD3S4xMkeZYt7wRM0PZaimWPCmLZoFOnhIdRYQbGkWIWmIJuG7EHzBaL/xyMubMGFy9o+Xe2Ht7iBNKZSwlCVUy3LP8VajXyhZZ6OY7dziykfEFJG/OH8heOaE1MyfNkqUEOxQS1jLSFJv2PnSOLl//ACJjQx96VswAUBt0YxU8dxM5RWopdwsukNmCcoJB6D5xF8i543RcC4nLw2ElzVHPNKVIQC7ICFFIYa/C5r0pWJP4+5lJSnnmKqo3UVkVUAN2tYAAUETgnsqmZLCphNRyJSbJUXcnaxYf26LhvAZYnSyQ5lJd9XYuS3yjC58um+Pj12WxXsipghKyVsVnl5aNyhqs57xyGKkzZashCipKuZgdXLEtsY+zYVIMxSgn9ISe9mp4xle0uFTKZYBZbZg5qQGqdaAeQhXHFT5FjsbQrOxCRsH/AARhTeJl/KPonF/ZRc4y1gjJRxlCQkJZrXcPWlY31/8AxbhCSoSgbGhILEOxresPHGQq+cYSaSgEljQdzUn6QtiJ6krcmgtW/hHdYz2GMtJUyUJS5cKUe9TzEvqPlHNr9nM6wlOWYST8JYbuSqg38oXx32Vs9FP4kpGdBd2YUq+h6lvSOhwcwABeV3LpzOA5DpNdmD2g2F9mJEpCZUxbqK3KAoE6G7UpakanD+DoMxCUpqVFRZRIBSCA9/5iTpW0Y3x9xpjJ7bP+GoRmZDGWqSM5AJY1UoftYDeGfaXCJRhkAM2dPKNWBKU0uSSzf1GHZBVkYkqNSAB/KFC9H3rHLe0/GlKypQk5ZM1SsxGuRh0YKpG1ojxeBKsMEJNRVSrOtwS3TKS3j0EavsIjLh1ipaYRTqU0bqWMC9nsy0h0g5xmVaiiVVGxbKPGNpK0YdAUm2YEgVoAwsG2MV/Ef1sZ6gs9NdT/AG+ccXiZo95OUhRWJZzockj3ktlhAH8oCQm7aAUjqZ6lBTEjYAGpZqV/KxzXEZAkhZLAfpZv1O9GZ3JL113hbVoLGcQTNWAhsqD8ZsSASEJD1vfr52xHFU5nQmvMxagBFSd6k0H3jnvZHFJEuYEpU8sOSWzELUoCps1u7RZOKWldbHzYHV+wPWKS6DDpVkU1FFiSbvZy9qvQdqRoYCUmUAEjO6Q+5ITZ9BWxt6wIILDMQUgZi2ttW6k+EGnSlBCQ4SMrEB6OmrNsklNiXaIUSVjsQolSVywkksC9nvaxvHsezZE4k5OVOgKyGahDAMKvSJBs9OfRw8NXKO5H2iIwCd0+RMaYwyesXTLTt5x1864/jxZhwKe/+n7x6nAp/skRqAJ2HzggVByp/HGYjh42UfAQRPDDsfMQ6qa2oEDGLBsp+0G6OE/FU8PO/qfpAsRwVK/jUtqUSpQt2MHAJ1aCpwz3J8zCtVMYTl8GkoDZSQdCpZ9HhVfszhlu0hBJ7geNY2FSpaRVvG3rSM7imIlhgmYkVqQoA9gCesRarTDxfscEsUypCSLlIUputnhHBezrTSmahakgOWBTnJI5dwNdLR2uCykjKzf1Kv4Znh1RI/VTpbW70iLjtc6JYLB+7qNcqUhrMLjoBXpD8hWRZlhs55mNeVzU63Zt7dRfDYFLvUkgAMQGHTJbvD8pcqUokgZyGJuW/lrVq2DCsRwacnuDIky1zFqBdiXLmnYV7RzHtBxCZNSl0sDmalyCd65Sw9Y6mVLTMSokAS6ZUsxLBq0DBzYWaEeNcQkoIEwy0oSKBxmdqZUAOO5h2FsGXh/8tDuKI0FzcV6R0khAT7wvYF+pZ/2jmMBxM4lTSw6QHGoBFBmL1a7CjgsTHTYlZEtTNmVZ9VMG9RDSV90qdLXLb4kl1EEtd2s5sL/aOc/w3JKmsGXlIToaA7R2kqcEsE1JH0+UZPEcMQlR1rbrEZ7mK8NWuZkezwlvqcoXmNL6bu5+Uavs9hMpzFhUiw0G935gfAQGdMWVM2YHKOwAZjtVj4Rq8FkuFB/iU+hqkVNPykRLuqymoamYUISpTUCBTbUn1p4xjJwIMwCjE5j2bbakb3EZg90DYU18H7M3nCvCmNQNGHp9zF2Il6LSOCiXNBRLFNBqCz3GlDDqcMhSgGHxper2avkm0PyzzrINKAV20/N+kIYaVlxBbYnZgbeNbxRHcRIrmap1vrts/wAo+XcfWr+LMkrC0JKwrMbZjnLE0QQDrQAgGPqM6aCglRypTmUTQUqa7R8c9tcQqZOWEJyhS5edk1VQKCS9SAGJs+sScTA4v3E6YlJzKUgBWyEuFBCbOrdVaW3jU4bw5U4qVmoKebklvA0gmL4emSQACZhQCSdSxJL9/Qdod4Sn3aAVUFSRZ8xCR6mLnpN9tGVLmS1ksky8oJR+oAE1cqZRIrlYUDPv7L4zJUoLM0ZAQA1812Ibls7FjRL9WkYge5GY8122DAi/Zv3hHHSRMCdAF10YJSbt+okM/XrGdXHpxuWlqB+7RIr/AIQB+ttWrR6tbrEhaGyUxeUaev0EXSHqwfT4vqIAuYumUAjWj/8AkPrECS7kpfy+8dbA2CdWjwr6eohadNCRVj0F/IawBGNUqwax1t9/zsEanJBqTTxgSW3NNi1N4thZSl1I8H+0OyuHh636GAAS3sM35/eNKXhAWcE9yflFpcgWt2vFcRhkKosqLaOr1CL+MKmHj8BmSyHSdCFqS3+14Bg+H5B/mKUtW7rI81E/SPUSpYf3STLV1lqGbzIKhAlpWu66CxEtH/mC0JRlUxJWElCS1i6S3gavDBxLWQVbM1PUNGOeGTHChPUwq3u0P25PtGoiU4YlXc0fzEIKYrigSH91NF68m3VR+UJSJSFkNOYlywLF9XCQAfKGsRw+XUqzeKlN5CFEzcOlZ5XIeoQTQdT+9oVlOVq/wRICTPmkf0kJHmIAv2awygXTme5KlKp5tFcDOWsZpRZJs5Bp2Dn1jTShgQTT83g4wbpLhpCCZMpISHchISGSBV2FXp17QzPUmaDKSugupIYDo+t+sXCUglqFQqdxtFpctNwoiugFfSHQ94bhCleVImKSw51Keu1aiCcdxCkpZCcyjQAP59ocwsxWVnfsCPzvHi5gSSWqQznQbDx6axGU5KxvEnIwakgZ6KIbKDmPen51MaGGlhIIAskN5/aj9YzlYiZmDCtTzGiair/Tq0NYGQUEuSpSgL61B8qRExkvS7d+1OLTyoiWhLgBNXL+X1eCYOWcgNnc+FafMR7NUCtKUBzy5rlwRXt36ND8xkgZqJSASp9vy8PSQJEggqAH4W2iy8sk5iCVqcJSkOogVYdHNzQPcQrhuOe+V/lgJSQTmUGCgCxUnMxUBStE1ubQ5h0Jc5SSSEus3LuzGzbAADaGTFGNmTZsxMxsqUpCQKBKlB3d+ZTEVowNBUmOIx+BQJhUohQQp1CpddyNCQCW7vqDH0GZMCCpKaqmEl6cqWZSujBgOrdY5Hj3CpcqYPc55jB8oZsyrJzqPN6xP2v6L8LefMBX8RctViAohuliWjamYKru92FHHlcPa1o53DcRyzAtArmcPsX5T1dShvaOvEs50roDlBbooB/Nj4ARW0PZ2EBoXZJ0ZibMdGv4CPPcgJYmtVeetNbtDy/gL/COYC+5A62c/vGfhpxqo1WWGXoCQ1ru8Z3tfpZC1MxWKOPI949g8hDpFvJ6aVHSPYrURuvns7FKD/HmDBSaOHFw4r0izzCBzOG5xkOYHcCrggHpt0akcNSGyEirv8RI2U4bLS2sauHwaUjuXq32jp2x0QwuAJDkXY2ALbU+wh6TgkJAdmFnP1N4PMw4N1EDoW9RXyMUlJSkskVrRN/9SlOfURO1SKf49KFECZNIp/lS1KAOozNlfxi8ziM1ST7uTMB3UZYbvzH5Q2gFvh7Vf1MIY6ZjHaWiUBupRU3f4fR4QZisLi0kqxONTKRUgJKXZ7OpDeQMM8L4ggqJRMnTKHnmKVl8BR/ARQ8IxC6zRh826ZalKPi9I9wXD5yEsmUR/sL/AO5RO8M9L4rjMomrqyl2Aavj8ozcR7UzwWRhTl3Vm+weOgyBIqkJU2yX78kVmygoNmZR0PZ7XhAPCcYTlBWpCVNavkHEN4fHS5lErSTQ0KX8r6HygCuHAjnSmYWDBmF93hnC4ZKE8qUoJGgSPMgVgA6Eswq25+Rgyen0hQLapWktWjD5GAzOMFLj3ZUQW5ajWvbzsYA0sxSNX6/UjSJ/E0qObYa2talRCWF4iFjMR7vcKBHqRBJikKIzFBIqLFhuNtIDMTcWApKS+ZQdhVh10FjTpBSQxUdNBUk7AawqcWdA+5ah9PzwimHmhiHWq5rlJ8/vADs/HgIJohwRWn5U2gHDzMzD3hCiajlb5UJuPvFJ0sKQU1AIuQKAfJ9/WK4CcEqIScwLM1AGDAOGSzBmDmmsAauDwqmeZQm9G8O0Fm4qWkpJWUqqEsaqpUBLEq8A8IJWucFOrIkXYc21VKHoADQ1h3CyJUvMoBIYsT8SjR3Uqqi70DmFo9mELW5KAlAOqhW2wLknqR2gOLwaCtPvFKmEFKspFHdg4+ECoaj94OicVcxBSBbQ2dyf09hX5QvPWpZSlIAAIV5Gnckj5+IQXEuHlU6VOSEKVKKgUmiShQIUAWJJBCSCQxy6QrxT2hMtCTlU800LOEpNAqjvQa3JhriU3LLVzEEgJBF+Ys40er+cYeFkrmKZRcBiSasKMjqwIHnEZfxc/oXDZa83vphUXp7u9HNTStC7bnsyvG1zJtZQIZYBW2+RSEJSamrV3Pl0cwgUethCQmy0z5YWpKZaQS5LJzuACXupnb7mkWaVLty0/hZTNGbMCUuaXVSg2JJdtBvHYcNnlZQJllBybAkABiDao7UgPEuLYac0tMxLBi9QNm9W08oY4ApCEK5iqWktmyqSA+gLVr+aRerpF1to4iaMxCQDYP2rTpCkvDqy1ZIc306/tD4mSzVJSbVDH8/eAzcVVta36fSDQ2SlYgJDAhhuHjyATcWtzlAbtEhaG4ypGCYXJVv+bCkMplJSHIduhJiykluVn6gn0BEXlgtW/wCdY1QDiZysro9Tl9Tb1jJnce92MkiSufMNTlzFAJu68tfAeUdAJb3i5AZoCc9J/wASWyj/AA8r+kpUo+Je7dY2MEZwH+cqUTpkSpPmVE/KDBQHb83iigk/FlOtQDDCTOJoTq56Oa7OAzwGcvP8Re1HIA8NfGFuIEE5UBD9UJIT1p9xHomIFFk0qSbdXNvpCNdeKly6qUlIpo3kBU1iieOIUmhJBcgM3opiYunHSf0cyTTkBJcdqNAxikMohICTajA6VpXzaAHkVAuxgU/BJXcmne3buYthZzJFuvpX82iuIxCvhSRm61o3SsAGwyUSgAAE/wDKG82+f3gwxRsHP51hSVPLjc3OgYX9Pn4nSsP+rv8A2FbwAaY5pTT1+sDmBQFFEPetTXXp07xETajlJvr++0GIBAo17D9tjAbMGEWCEhyHJsqo3JJAbz1golqSbHcsHYgim2bzhlXxJZKlUqpxTpUgkXj2Yq6/hPUdGAUdvzSEFUScx5xmcEhySBb/AEjvB5jOAS6uZv6aHpTZ4HJmEpIJT0KS9N/hEVn8QSSUpDqFTlqRWpJsHO5hhqS5aG6KFiTlfdhfZ+vUQUT0PUbAKVr0Hjp16xmImomjMVBbElwDQgU3BI3tB1KBAyjMSzAWtd9ALQBVMiYVv8XKoXNASKBw2lSa+VSTOIS5U0SgedQYs1CK6V1MBVjkoSklTOSFLTZxQBPZjQOekGwUtKlBSU3LrJSczuUscw6NaECOJX71csurKnSjEkKAqSzZSasTXoYZmTlIYJCUjSlvOpqwtV4vMxa0kgZFE25SCA1yQxZ6M9WuNM+dRKXXnmFNXLZX+TXvUiIVtJxK1ZgQSCHZqd+usI46QJjCYFcxZP8AMz1oOiSelbQ/Kl8uVNAxOZTpdrUoXdJAs14YkFLpC2UomhHKLu1ySKgsDrFEUwvBpSFVTnUkDZnZ2awuB4Q/xKekIKStkpFWLB6vUdraNrD08NSgVVRalC9fOMPistMx0hQF3BJsOnVhU7a1gLTmMLiJkuY0ui8zgkn/ADEqZkkWcEKL0v0jq+Gz1qSAUAKzELAIZLasLdoRVhwlaVqoRdmDMCx1bRqu0X4ZxMgqdIAUpwxc1apc0erdjaAOgGG7RIQROnrGZCU5TbMKt1rEhBnpUXannBgIGCB+fQRY4lKb0ffXwvFkuc2gT4k/SFMVilpF5YPZR9Af2iy+JpdgR1c2ezj8tFRNf4ag/qIv4NaAFkTpszXIARUS318WeDLwuQO6pitHap/NtoMJXM961tf9rdyYspQFRcUFPqdBbzgBDNMV8RSlVKJFr6v4WhGdw8K+JRbKC5JYk3YdAx8ekawWLWev0cwKcQb9D408i30gDKk4FKCAcxNyGVV9kjUgwXHY8S0fqQK0Vciuhs79IDxbjKZSFAKAU9AGLEjXw3O+1eQ9/PxJopkkkjmcnQeX1gG3a8D9o0TCwCgkD4lEE+AFXob3EO4zEVypC1OQHAYMXPm2tjpGLwThKcOmiCSQOYpziv6Qx7XjawOEUzrU5UcxFmuwfUPV+kMC4WX7sEsSSKkO5LHQ7DT7w8mdnSGZNR8QJI3BDisKpwqSxY5mAJObyHpDCCwu5Njuaff94QNoVt0Hpfx+sE9629t+rfSFkTH0P4LltPt1iJSHrShJd7vZz1DQAczSQ2u/Xt4xdIoCahrk/m70gSzSlPLe9PE3iA7u7Vf7QAejBm+b/g16wGezEsTagFGJZ37egiZq3NdegJ2qGizjd3+G1vHo/wCWDBw2IExJyJZiRzJaz8zFn3r+0DXMKBldLEF1qJSTsEZa3JBfqz1hnFJyyypJSFGiQzuaGupDEecezMHlU6ebu1B4a6jZm1gBTBBSg62cFqJoNHGvTQnMX3hvh6lJoVZ6lszUBIaoAL0dqtvrA8WhHvJalLUkOa/pYH4QN6EeepEFxM8JTlk0SEjLy1Wa2NOge94AtPxwSrKWSXZ9OpzCnrFVVUHchtKde3j+0YvDJpmOZssuM2UrZqO4Fb/C5bbqYfmYgAgu6UEHqxAvvRx5akMgBi6rmBSwwLiWkMAkOGUocxL7Rp8PQCElaQFBmT/KAAWGj09BGPPK1lS0CwJQWf4xqSNXaopSCcJnkKygrmZaZlgDuNCLgB94VOHeMYpa2CFZauo6kVbwcO58oSOEQpRUBUE9ynbfUi7kQ1h5AUSo3NyWLJBBAYXD1/eE1SlJASDVyTqWApWtTR3oGFoUOlOIY9IWWsGq7AkOM2j0LAfJ3gns5g8ylLIIQ7J/qNqdaOTA/wDC5Ymf5pJF2v2c2qLh7xvyqEJSWTQMLl9vOkMjfv0CjCnSJCkziCQWAcDYn6PEhBjT8UU6N9fE6s9GMKKXmqpzQAOdz9OkLTcTmcqB+ZdqAHevrBpMkZnD0LeJFvBxakWkxIwEsNez2Abcgbvu8OIS1aA26UufAephaXNS7A/Canrv2Ai4mhxswNWsLAvZy5foYYMTF5UcoD6B9g/yqY5vHcXEuclL+8BH/wBbMlqEKNw3U6nW2N7Ue2q0q93KIqGLHS5FRcm/4IxMPLM0pM5bJHwpa4JOYAU61J0EIOpne0AY5XD6i5YC7j8sIysXxRayRmZ08oq70qWo9dtdo0sL7PiYkLNAEhnDORmcgHwFW1bSHsNwUJUvLvyukEBLCzmrnx7QBzOF4NNUpOZDuS9Bbqwe5Zm1joZPA5iUgJZOWut3Gqqbn8Eb0mU5AAIFbFqMA7CtA/7QSfJQEgUfbM9EuXNzqN/lAHKcUkYlVFKVlcMoNZtgACKecOI44qXLylz1KakWtQf2MdGhY+VGpcaa6eUeZEhuUCjAEfPUd+2sAU4bNVNQFM2gBFbt+fKG0p2B6P8ALvUx5JAy+Vh29ainlF5ijRzVzrWznoAwPnAEkAuGan0pp0+fmUvegcDboCB6+kURZ9S5LP02q1B6RYTBTd/x7sB9IAiySWFWNa2F/OCGW6qt5nr92gGIkBRHxh3AKSA7PSgqKuHY38ayZQBo5JDV70o351eAGUoFOa4uwgWLIKWICmUkpA3SRroQT5RUkOG6A2LC70td+jE7GLguWNRq9XoHAfcD/qNaQGF71RluoqQUqX8JBJuU6EV5S3XpDGGk5A4zLN3JJUM5AqOoq1Ph6xQSU/5hZjmDFyVFTXLW1AA21i0ueUZjQFSaIrQN51L+ZGkADmz3JqhJfLzKzGX3aj3ITV99jcPyzpQSTnFQWGUU6DQAJAtaMmXgwA5KphCitIZk0YBy3hsb9njxlSQEycPs5KQkAE1frmBcesFIP2l4OrKVpU36XqeUmwGgYVbYeHmJlSzI/UpSVAhTi9bPQg5SfE6kQPH4qaU5daqYkWFr/pZ/Q3DQRGGzy88xJQwUA5sAFGgelG1q3SAzGGncmUJzCmaoGtBTTlP4YAnKklqZ6gf1s6i24Y31T2icNnBIInEFIqAHNCWBAI6EOfvHuNxYTzADKlqkEEkUAqX12OsIPcfjPdqShKQpSm1atSOoYuT9awGSnKM++RRJD1I5QABV7s3VnjP4hPkSlEzSVqLMhNS7g2YkUcm7Mweka6eMqUllpSlKgwNXLswAVzPZiw7BxE2yK1SU8BwuWl1lJSbtQ0N93D1vRrQzOChznloQqrAuxqb5jvqzUhyaUlDpl5s9QVAEEs6SEgsb6nSwYRjTh8SlkVuW0FwBo5AqGjO3LL10vGSe1SlEzn505qsEpLdHiRfAYeYqWkhLAvRRrc7uYkGsv9J3Pxiy3UQBRyLbU5tKkBh08Y05SwBT/lT31PfXwhRCTXUuOlOmx8ouMGtipawNEtmNHF61J28I6GbyfjUIB3Ogcct1F9ybk9Y5X2l9oZhSQkgJUfhBckMQkmtEsLa3o8E9oJgKgmofLQirHSlCWctXweMVGDSpaUKUogDMuhBNTQO9KhhE7NXBcLXNOZKCRTmLeKnPY33jrsBhpUkOSkzDRnJCQ9U16sabaPC+HmzJgCJYyJahoAzkNWtACX69Y2kcNq2ZdCHNNdvP5bwwPJxyVWLsaUYOx0Om311LnVYXZyogUc6DVy4FNI8kSkpFCE7ED9R/USWrUefWDCYXBFL0JFSRY6sH9LFxASq8YUqP6nLAXagdRej/AIxgww6ikksCxvUCpvRifzaAsrlKSWIYk7HKxANiXFDSJMkk0IrcB32BUo7mtfK8ARMxgwDMAomgqXYXeoA/3B2gss8xLMQATY1alNgBbofAUpAvQdyNKUArpqXdIg8qwJo7qqdmGpb6ANekAHkFnYh7DwZvBiB4QQSwdHFb0uziumvWKSy4GVwSKH/S2bqavtQx7nIBoSWs9Xy/qelDro0AXMtRJYUIArR7sANLmtXfpAkJVnHwpQzn9Ssz/EQm9Ka2PjEKItVhn8qlj51J10eB4qSpTpz5TldSwnmOUXA3LtADyVpUzOA5Fu1R4EB3Z32j2TNDdX36k+Jd6UhJMoKU/wALOG3NLUtVye/QwYLdJuMxYHpU6gjR628oA9M6zA2BFUgBw+Yk6s+kezJhqpKXIALE1rfuwfe4gSSSKWbU7bAN+0erWxZ2DUr8RUWCiRtzUdzAHmYBfvFEu3wChyuDUHVwHJYNtrckFbjYaZnZmT1JJPL2rAUyEJVmPxZFKAq3xUpape2pPYWxKmASoBlBgkgG5JbxoDS0BvMLi8pchQQA3NckqLkioqwDd7PC3EuLiWoqzoQTXKXLgEXGhbXcwb3BCQEslJIzBiSw/SHp99AwhSTwJOfMpPOVUIuxIZikVs72cQjKYv22liYSlExQOVIITlBTTU2Yj4rGsTFcanTUqPuUBJYjPMUQwclkJS1iLaG5eGV8PloJOQZv5yyypzq5f+rTSNVSEqQQQzpZzQg0IJZugGopAHPTpmKnoCFnIEluVi5FHCiqop1PKN48lYDGKTzTwAE8pyJzMAaBTAOwFW2rG1VGUJpomgoWBylrGrO5+LyelSQAARd2FLu4G3WAnI8K9lWUCJpocxLZirK27uN3Bbbfbn8Bk0oomrAKPNrYPUNoA7RqiWAHZzV9yC2w3Ar0gK0c1STXQ0U7u/YEKp+0TYcIzsWQmkxQHwgUIDhtGJFKuXgRmEhJRkUHchQIFC1nL6FusaBlD4mGYE9yQNyWAuXgYWCSlLMAGpv6M5YtCWXPEZv6UyyNCV1PpEhdaVOWSlnN7+gaJC6HZLDLJStyfiA8OWGhVJetE37xIkas2Hj/APjoTocrjT4U6Q9NSPcKLVzLr4mPYkIVXCBpQalJVuprGomqg9aq/wC4D5ExIkMT0qg1A6/+sSaa+Cv+5vlEiQBRdQp9/rF8Way+pmP1ZRAfwpEiQJhhA5T/AMqfz1PnHibL7J/7URIkBmwo5xX/AOv/APRX2HlBJY5yNG+TRIkAKu5HYeoDx7MLBLU5EClKNEiQB5ITRH+n1UIMoMFNufQxIkAWk1Wp/wCaUPAgkjsSHgKDQnXKFP8A1EJc9+seRIAPiLjv8iloFOU0mWdSmWD1oL73iRIRpw5ZJLl/8wXr/PD8ws7dPRokSAPCKjp7sjxTCfD0D3YoLKHg7t5geUexIDDxCuYDR0elR61gkqYcianQ36piRIALhzVun/iYspXInun/ALDEiQoC+Komn8pPiSa94riDyL7q+SfufOJEhGLLlhrDyiRIkSp//9k="/>
          <p:cNvSpPr>
            <a:spLocks noChangeAspect="1" noChangeArrowheads="1"/>
          </p:cNvSpPr>
          <p:nvPr/>
        </p:nvSpPr>
        <p:spPr bwMode="auto">
          <a:xfrm>
            <a:off x="6350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SC.4.E.6.4</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Earth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Water Cycle and States of Water</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a:solidFill>
            <a:schemeClr val="tx1">
              <a:lumMod val="85000"/>
              <a:lumOff val="15000"/>
            </a:schemeClr>
          </a:solidFill>
        </p:spPr>
        <p:txBody>
          <a:bodyPr>
            <a:normAutofit/>
          </a:bodyPr>
          <a:lstStyle/>
          <a:p>
            <a:pPr lvl="0"/>
            <a:r>
              <a:rPr lang="en-US" u="sng" dirty="0" smtClean="0"/>
              <a:t>SC.5.E.7.1</a:t>
            </a:r>
            <a:r>
              <a:rPr lang="en-US" dirty="0" smtClean="0"/>
              <a:t> Students will identify and explain the parts of the water cycle. Students will identify the states of water associated with each part of the water cycle and explain the phase changes that occur as water moves from one part of the water cycle to another.</a:t>
            </a:r>
          </a:p>
          <a:p>
            <a:r>
              <a:rPr lang="en-US" u="sng" dirty="0" smtClean="0"/>
              <a:t>SC.5.E.7.2</a:t>
            </a:r>
            <a:r>
              <a:rPr lang="en-US" dirty="0" smtClean="0"/>
              <a:t> Students will identify and describe the role of the ocean in the water cycle.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a:t>
            </a:r>
            <a:endParaRPr lang="en-US" dirty="0"/>
          </a:p>
        </p:txBody>
      </p:sp>
      <p:sp>
        <p:nvSpPr>
          <p:cNvPr id="3" name="Content Placeholder 2"/>
          <p:cNvSpPr>
            <a:spLocks noGrp="1"/>
          </p:cNvSpPr>
          <p:nvPr>
            <p:ph idx="1"/>
          </p:nvPr>
        </p:nvSpPr>
        <p:spPr/>
        <p:txBody>
          <a:bodyPr/>
          <a:lstStyle/>
          <a:p>
            <a:r>
              <a:rPr lang="en-US" dirty="0" smtClean="0">
                <a:hlinkClick r:id="rId3"/>
              </a:rPr>
              <a:t>Water Cycle Animation</a:t>
            </a:r>
            <a:endParaRPr lang="en-US" dirty="0" smtClean="0"/>
          </a:p>
          <a:p>
            <a:endParaRPr lang="en-US" dirty="0" smtClean="0"/>
          </a:p>
          <a:p>
            <a:r>
              <a:rPr lang="en-US" dirty="0" smtClean="0"/>
              <a:t>Think about:</a:t>
            </a:r>
          </a:p>
          <a:p>
            <a:pPr>
              <a:buNone/>
            </a:pPr>
            <a:r>
              <a:rPr lang="en-US" dirty="0" smtClean="0"/>
              <a:t>    At which stages of the Water Cycle is water a solid, a liquid, or a gas?</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SC.5.E.7.1</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and the Water Cycle</a:t>
            </a:r>
            <a:endParaRPr lang="en-US" dirty="0"/>
          </a:p>
        </p:txBody>
      </p:sp>
      <p:sp>
        <p:nvSpPr>
          <p:cNvPr id="5" name="TextBox 4"/>
          <p:cNvSpPr txBox="1"/>
          <p:nvPr/>
        </p:nvSpPr>
        <p:spPr>
          <a:xfrm>
            <a:off x="609600" y="5029200"/>
            <a:ext cx="7924800" cy="1077218"/>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Why is the ocean an important part of the Water Cycle?</a:t>
            </a:r>
            <a:endParaRPr lang="en-US" sz="3200" dirty="0">
              <a:solidFill>
                <a:srgbClr val="FFFF00"/>
              </a:solidFill>
            </a:endParaRPr>
          </a:p>
        </p:txBody>
      </p:sp>
      <p:pic>
        <p:nvPicPr>
          <p:cNvPr id="159748" name="Picture 4" descr="http://www.gwp.org/Global/The%20Challenge/Water%20cycle%20slide%201%20plain%20bg.jpg"/>
          <p:cNvPicPr>
            <a:picLocks noChangeAspect="1" noChangeArrowheads="1"/>
          </p:cNvPicPr>
          <p:nvPr/>
        </p:nvPicPr>
        <p:blipFill>
          <a:blip r:embed="rId3" cstate="print"/>
          <a:srcRect/>
          <a:stretch>
            <a:fillRect/>
          </a:stretch>
        </p:blipFill>
        <p:spPr bwMode="auto">
          <a:xfrm>
            <a:off x="1981200" y="1600200"/>
            <a:ext cx="4876800" cy="2937008"/>
          </a:xfrm>
          <a:prstGeom prst="rect">
            <a:avLst/>
          </a:prstGeom>
          <a:noFill/>
        </p:spPr>
      </p:pic>
      <p:sp>
        <p:nvSpPr>
          <p:cNvPr id="6" name="TextBox 5"/>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SC.5.E.7.2</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Earth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Regional Weather</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295400"/>
            <a:ext cx="8686800" cy="5181600"/>
          </a:xfrm>
          <a:solidFill>
            <a:schemeClr val="tx1">
              <a:lumMod val="85000"/>
              <a:lumOff val="15000"/>
            </a:schemeClr>
          </a:solidFill>
        </p:spPr>
        <p:txBody>
          <a:bodyPr>
            <a:normAutofit fontScale="92500" lnSpcReduction="20000"/>
          </a:bodyPr>
          <a:lstStyle/>
          <a:p>
            <a:r>
              <a:rPr lang="en-US" u="sng" dirty="0" smtClean="0"/>
              <a:t>SC.5.E.7.3</a:t>
            </a:r>
            <a:r>
              <a:rPr lang="en-US" dirty="0" smtClean="0"/>
              <a:t> Students will identify and describe how air temperature, barometric pressure, humidity, wind speed and direction, and precipitation describe weather in a particular place and time.</a:t>
            </a:r>
          </a:p>
          <a:p>
            <a:pPr lvl="0"/>
            <a:r>
              <a:rPr lang="en-US" u="sng" dirty="0" smtClean="0"/>
              <a:t>SC.5.E.7.4</a:t>
            </a:r>
            <a:r>
              <a:rPr lang="en-US" dirty="0" smtClean="0"/>
              <a:t> Students will identify or distinguish the forms of precipitation (rain, snow, sleet, and hail) and their related weather conditions.</a:t>
            </a:r>
          </a:p>
          <a:p>
            <a:pPr lvl="0"/>
            <a:r>
              <a:rPr lang="en-US" u="sng" dirty="0" smtClean="0"/>
              <a:t>SC.5.E.7.5 </a:t>
            </a:r>
            <a:r>
              <a:rPr lang="en-US" dirty="0" smtClean="0"/>
              <a:t>Students will distinguish weather conditions among different environments.</a:t>
            </a:r>
          </a:p>
          <a:p>
            <a:pPr lvl="0"/>
            <a:r>
              <a:rPr lang="en-US" u="sng" dirty="0" smtClean="0"/>
              <a:t>SC.5.E.7.6  </a:t>
            </a:r>
            <a:r>
              <a:rPr lang="en-US" dirty="0" smtClean="0"/>
              <a:t>Students will describe the temperature and precipitation of different climate zones as they relate to latitude, elevation, and proximity to bodies of water.</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295400"/>
            <a:ext cx="8686800" cy="4830763"/>
          </a:xfrm>
          <a:solidFill>
            <a:schemeClr val="tx1">
              <a:lumMod val="85000"/>
              <a:lumOff val="15000"/>
            </a:schemeClr>
          </a:solidFill>
        </p:spPr>
        <p:txBody>
          <a:bodyPr>
            <a:normAutofit fontScale="85000" lnSpcReduction="10000"/>
          </a:bodyPr>
          <a:lstStyle/>
          <a:p>
            <a:pPr lvl="0"/>
            <a:r>
              <a:rPr lang="en-US" u="sng" dirty="0" smtClean="0"/>
              <a:t>SC.5.N.1.1</a:t>
            </a:r>
            <a:r>
              <a:rPr lang="en-US" dirty="0" smtClean="0"/>
              <a:t> Students </a:t>
            </a:r>
            <a:r>
              <a:rPr lang="en-US" dirty="0"/>
              <a:t>will evaluate a written procedure or experimental setup</a:t>
            </a:r>
            <a:r>
              <a:rPr lang="en-US" dirty="0" smtClean="0"/>
              <a:t>. Students </a:t>
            </a:r>
            <a:r>
              <a:rPr lang="en-US" dirty="0"/>
              <a:t>will identify appropriate forms of record keeping. </a:t>
            </a:r>
            <a:r>
              <a:rPr lang="en-US" dirty="0" smtClean="0"/>
              <a:t>Students </a:t>
            </a:r>
            <a:r>
              <a:rPr lang="en-US" dirty="0"/>
              <a:t>will interpret and analyze data to generate appropriate explanations based on that data</a:t>
            </a:r>
            <a:r>
              <a:rPr lang="en-US" dirty="0" smtClean="0"/>
              <a:t>. (</a:t>
            </a:r>
            <a:r>
              <a:rPr lang="en-US" u="sng" dirty="0" smtClean="0"/>
              <a:t>SC.3.N.1.1</a:t>
            </a:r>
            <a:r>
              <a:rPr lang="en-US" dirty="0" smtClean="0"/>
              <a:t>, </a:t>
            </a:r>
            <a:r>
              <a:rPr lang="en-US" u="sng" dirty="0" smtClean="0"/>
              <a:t>SC.4.N.1.1</a:t>
            </a:r>
            <a:r>
              <a:rPr lang="en-US" dirty="0" smtClean="0"/>
              <a:t>)</a:t>
            </a:r>
            <a:endParaRPr lang="en-US" dirty="0"/>
          </a:p>
          <a:p>
            <a:pPr lvl="0"/>
            <a:r>
              <a:rPr lang="en-US" u="sng" dirty="0" smtClean="0"/>
              <a:t>SC.4.N.1.6</a:t>
            </a:r>
            <a:r>
              <a:rPr lang="en-US" dirty="0" smtClean="0"/>
              <a:t> Students </a:t>
            </a:r>
            <a:r>
              <a:rPr lang="en-US" dirty="0"/>
              <a:t>will identify examples of or distinguish among observations, predictions, </a:t>
            </a:r>
            <a:r>
              <a:rPr lang="en-US" dirty="0" smtClean="0"/>
              <a:t>and </a:t>
            </a:r>
            <a:r>
              <a:rPr lang="en-US" dirty="0"/>
              <a:t>inferences.</a:t>
            </a:r>
          </a:p>
          <a:p>
            <a:pPr lvl="0"/>
            <a:r>
              <a:rPr lang="en-US" u="sng" dirty="0" smtClean="0"/>
              <a:t>SC.5.N.1.2 </a:t>
            </a:r>
            <a:r>
              <a:rPr lang="en-US" dirty="0" smtClean="0"/>
              <a:t>Students </a:t>
            </a:r>
            <a:r>
              <a:rPr lang="en-US" dirty="0"/>
              <a:t>will explain the difference between an experiment and other types of scientific investigations.</a:t>
            </a:r>
          </a:p>
          <a:p>
            <a:r>
              <a:rPr lang="en-US" u="sng" dirty="0" smtClean="0"/>
              <a:t>SC.5.N.1.4 </a:t>
            </a:r>
            <a:r>
              <a:rPr lang="en-US" dirty="0" smtClean="0"/>
              <a:t>Students </a:t>
            </a:r>
            <a:r>
              <a:rPr lang="en-US" dirty="0"/>
              <a:t>will identify a control group </a:t>
            </a:r>
            <a:r>
              <a:rPr lang="en-US" dirty="0" smtClean="0"/>
              <a:t>and </a:t>
            </a:r>
            <a:r>
              <a:rPr lang="en-US" dirty="0"/>
              <a:t>explain its importance in an experiment.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Weather</a:t>
            </a:r>
            <a:endParaRPr lang="en-US" dirty="0"/>
          </a:p>
        </p:txBody>
      </p:sp>
      <p:sp>
        <p:nvSpPr>
          <p:cNvPr id="4" name="TextBox 3"/>
          <p:cNvSpPr txBox="1"/>
          <p:nvPr/>
        </p:nvSpPr>
        <p:spPr>
          <a:xfrm>
            <a:off x="228600" y="1676400"/>
            <a:ext cx="2590800" cy="2123658"/>
          </a:xfrm>
          <a:prstGeom prst="rect">
            <a:avLst/>
          </a:prstGeom>
          <a:blipFill>
            <a:blip r:embed="rId3" cstate="print"/>
            <a:tile tx="0" ty="0" sx="100000" sy="100000" flip="none" algn="tl"/>
          </a:blipFill>
        </p:spPr>
        <p:txBody>
          <a:bodyPr wrap="square" rtlCol="0">
            <a:spAutoFit/>
          </a:bodyPr>
          <a:lstStyle/>
          <a:p>
            <a:pPr algn="ctr"/>
            <a:r>
              <a:rPr lang="en-US" sz="2400" b="1" dirty="0" smtClean="0">
                <a:solidFill>
                  <a:schemeClr val="accent1">
                    <a:lumMod val="75000"/>
                  </a:schemeClr>
                </a:solidFill>
              </a:rPr>
              <a:t>Buffalo, NY</a:t>
            </a:r>
          </a:p>
          <a:p>
            <a:r>
              <a:rPr lang="en-US" dirty="0" smtClean="0">
                <a:solidFill>
                  <a:schemeClr val="accent1">
                    <a:lumMod val="75000"/>
                  </a:schemeClr>
                </a:solidFill>
              </a:rPr>
              <a:t>Temp: 20 degrees F</a:t>
            </a:r>
          </a:p>
          <a:p>
            <a:r>
              <a:rPr lang="en-US" dirty="0" smtClean="0">
                <a:solidFill>
                  <a:schemeClr val="accent1">
                    <a:lumMod val="75000"/>
                  </a:schemeClr>
                </a:solidFill>
              </a:rPr>
              <a:t>Wind: 30 mph SW</a:t>
            </a:r>
          </a:p>
          <a:p>
            <a:r>
              <a:rPr lang="en-US" dirty="0" smtClean="0">
                <a:solidFill>
                  <a:schemeClr val="accent1">
                    <a:lumMod val="75000"/>
                  </a:schemeClr>
                </a:solidFill>
              </a:rPr>
              <a:t>Pressure: 29.6 in</a:t>
            </a:r>
          </a:p>
          <a:p>
            <a:r>
              <a:rPr lang="en-US" dirty="0" smtClean="0">
                <a:solidFill>
                  <a:schemeClr val="accent1">
                    <a:lumMod val="75000"/>
                  </a:schemeClr>
                </a:solidFill>
              </a:rPr>
              <a:t>Humidity: 70%</a:t>
            </a:r>
          </a:p>
          <a:p>
            <a:r>
              <a:rPr lang="en-US" dirty="0" smtClean="0">
                <a:solidFill>
                  <a:schemeClr val="accent1">
                    <a:lumMod val="75000"/>
                  </a:schemeClr>
                </a:solidFill>
              </a:rPr>
              <a:t>Precipitation: Light Snow</a:t>
            </a:r>
          </a:p>
          <a:p>
            <a:endParaRPr lang="en-US" dirty="0">
              <a:solidFill>
                <a:schemeClr val="accent1">
                  <a:lumMod val="75000"/>
                </a:schemeClr>
              </a:solidFill>
            </a:endParaRPr>
          </a:p>
        </p:txBody>
      </p:sp>
      <p:sp>
        <p:nvSpPr>
          <p:cNvPr id="5" name="TextBox 4"/>
          <p:cNvSpPr txBox="1"/>
          <p:nvPr/>
        </p:nvSpPr>
        <p:spPr>
          <a:xfrm>
            <a:off x="3124200" y="1676400"/>
            <a:ext cx="2895600" cy="2123658"/>
          </a:xfrm>
          <a:prstGeom prst="rect">
            <a:avLst/>
          </a:prstGeom>
          <a:blipFill>
            <a:blip r:embed="rId3" cstate="print"/>
            <a:tile tx="0" ty="0" sx="100000" sy="100000" flip="none" algn="tl"/>
          </a:blipFill>
        </p:spPr>
        <p:txBody>
          <a:bodyPr wrap="square" rtlCol="0">
            <a:spAutoFit/>
          </a:bodyPr>
          <a:lstStyle/>
          <a:p>
            <a:pPr algn="ctr"/>
            <a:r>
              <a:rPr lang="en-US" sz="2400" b="1" dirty="0" smtClean="0">
                <a:solidFill>
                  <a:schemeClr val="accent1">
                    <a:lumMod val="75000"/>
                  </a:schemeClr>
                </a:solidFill>
              </a:rPr>
              <a:t>Orlando, FL</a:t>
            </a:r>
          </a:p>
          <a:p>
            <a:r>
              <a:rPr lang="en-US" dirty="0" smtClean="0">
                <a:solidFill>
                  <a:schemeClr val="accent1">
                    <a:lumMod val="75000"/>
                  </a:schemeClr>
                </a:solidFill>
              </a:rPr>
              <a:t>Temp: 60 degrees F</a:t>
            </a:r>
          </a:p>
          <a:p>
            <a:r>
              <a:rPr lang="en-US" dirty="0" smtClean="0">
                <a:solidFill>
                  <a:schemeClr val="accent1">
                    <a:lumMod val="75000"/>
                  </a:schemeClr>
                </a:solidFill>
              </a:rPr>
              <a:t>Wind: 4 mph E</a:t>
            </a:r>
          </a:p>
          <a:p>
            <a:r>
              <a:rPr lang="en-US" dirty="0" smtClean="0">
                <a:solidFill>
                  <a:schemeClr val="accent1">
                    <a:lumMod val="75000"/>
                  </a:schemeClr>
                </a:solidFill>
              </a:rPr>
              <a:t>Pressure: 30.0 in</a:t>
            </a:r>
          </a:p>
          <a:p>
            <a:r>
              <a:rPr lang="en-US" dirty="0" smtClean="0">
                <a:solidFill>
                  <a:schemeClr val="accent1">
                    <a:lumMod val="75000"/>
                  </a:schemeClr>
                </a:solidFill>
              </a:rPr>
              <a:t>Humidity: 90%</a:t>
            </a:r>
          </a:p>
          <a:p>
            <a:r>
              <a:rPr lang="en-US" dirty="0" smtClean="0">
                <a:solidFill>
                  <a:schemeClr val="accent1">
                    <a:lumMod val="75000"/>
                  </a:schemeClr>
                </a:solidFill>
              </a:rPr>
              <a:t>Precipitation: Chance of Rain</a:t>
            </a:r>
          </a:p>
          <a:p>
            <a:endParaRPr lang="en-US" dirty="0">
              <a:solidFill>
                <a:schemeClr val="accent1">
                  <a:lumMod val="75000"/>
                </a:schemeClr>
              </a:solidFill>
            </a:endParaRPr>
          </a:p>
        </p:txBody>
      </p:sp>
      <p:sp>
        <p:nvSpPr>
          <p:cNvPr id="6" name="TextBox 5"/>
          <p:cNvSpPr txBox="1"/>
          <p:nvPr/>
        </p:nvSpPr>
        <p:spPr>
          <a:xfrm>
            <a:off x="6324600" y="1676400"/>
            <a:ext cx="2590800" cy="2123658"/>
          </a:xfrm>
          <a:prstGeom prst="rect">
            <a:avLst/>
          </a:prstGeom>
          <a:blipFill>
            <a:blip r:embed="rId3" cstate="print"/>
            <a:tile tx="0" ty="0" sx="100000" sy="100000" flip="none" algn="tl"/>
          </a:blipFill>
        </p:spPr>
        <p:txBody>
          <a:bodyPr wrap="square" rtlCol="0">
            <a:spAutoFit/>
          </a:bodyPr>
          <a:lstStyle/>
          <a:p>
            <a:pPr algn="ctr"/>
            <a:r>
              <a:rPr lang="en-US" sz="2400" b="1" dirty="0" smtClean="0">
                <a:solidFill>
                  <a:schemeClr val="accent1">
                    <a:lumMod val="75000"/>
                  </a:schemeClr>
                </a:solidFill>
              </a:rPr>
              <a:t>Nairobi, Kenya</a:t>
            </a:r>
          </a:p>
          <a:p>
            <a:r>
              <a:rPr lang="en-US" dirty="0" smtClean="0">
                <a:solidFill>
                  <a:schemeClr val="accent1">
                    <a:lumMod val="75000"/>
                  </a:schemeClr>
                </a:solidFill>
              </a:rPr>
              <a:t>Temp: 85 degrees F</a:t>
            </a:r>
          </a:p>
          <a:p>
            <a:r>
              <a:rPr lang="en-US" dirty="0" smtClean="0">
                <a:solidFill>
                  <a:schemeClr val="accent1">
                    <a:lumMod val="75000"/>
                  </a:schemeClr>
                </a:solidFill>
              </a:rPr>
              <a:t>Wind: 12 mph NE</a:t>
            </a:r>
          </a:p>
          <a:p>
            <a:r>
              <a:rPr lang="en-US" dirty="0" smtClean="0">
                <a:solidFill>
                  <a:schemeClr val="accent1">
                    <a:lumMod val="75000"/>
                  </a:schemeClr>
                </a:solidFill>
              </a:rPr>
              <a:t>Pressure: 30.5 in</a:t>
            </a:r>
          </a:p>
          <a:p>
            <a:r>
              <a:rPr lang="en-US" dirty="0" smtClean="0">
                <a:solidFill>
                  <a:schemeClr val="accent1">
                    <a:lumMod val="75000"/>
                  </a:schemeClr>
                </a:solidFill>
              </a:rPr>
              <a:t>Humidity: 70%</a:t>
            </a:r>
          </a:p>
          <a:p>
            <a:r>
              <a:rPr lang="en-US" dirty="0" smtClean="0">
                <a:solidFill>
                  <a:schemeClr val="accent1">
                    <a:lumMod val="75000"/>
                  </a:schemeClr>
                </a:solidFill>
              </a:rPr>
              <a:t>Precipitation: None</a:t>
            </a:r>
          </a:p>
          <a:p>
            <a:endParaRPr lang="en-US" dirty="0">
              <a:solidFill>
                <a:schemeClr val="accent1">
                  <a:lumMod val="75000"/>
                </a:schemeClr>
              </a:solidFill>
            </a:endParaRPr>
          </a:p>
        </p:txBody>
      </p:sp>
      <p:sp>
        <p:nvSpPr>
          <p:cNvPr id="7" name="TextBox 6"/>
          <p:cNvSpPr txBox="1"/>
          <p:nvPr/>
        </p:nvSpPr>
        <p:spPr>
          <a:xfrm>
            <a:off x="381000" y="4267200"/>
            <a:ext cx="8458200" cy="1754326"/>
          </a:xfrm>
          <a:prstGeom prst="rect">
            <a:avLst/>
          </a:prstGeom>
          <a:solidFill>
            <a:schemeClr val="tx1">
              <a:lumMod val="85000"/>
              <a:lumOff val="15000"/>
            </a:schemeClr>
          </a:solidFill>
        </p:spPr>
        <p:txBody>
          <a:bodyPr wrap="square" rtlCol="0">
            <a:spAutoFit/>
          </a:bodyPr>
          <a:lstStyle/>
          <a:p>
            <a:r>
              <a:rPr lang="en-US" sz="3600" dirty="0" smtClean="0">
                <a:solidFill>
                  <a:srgbClr val="FFFF00"/>
                </a:solidFill>
              </a:rPr>
              <a:t>In which city would you most want to be outside playing today?  Explain your answer using the weather information </a:t>
            </a:r>
            <a:r>
              <a:rPr lang="en-US" sz="3600" dirty="0" smtClean="0">
                <a:solidFill>
                  <a:srgbClr val="FFFF00"/>
                </a:solidFill>
              </a:rPr>
              <a:t>above.</a:t>
            </a:r>
            <a:endParaRPr lang="en-US" sz="3600" dirty="0">
              <a:solidFill>
                <a:srgbClr val="FFFF00"/>
              </a:solidFill>
            </a:endParaRPr>
          </a:p>
        </p:txBody>
      </p:sp>
      <p:sp>
        <p:nvSpPr>
          <p:cNvPr id="8" name="TextBox 7"/>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SC.5.E.7.3</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precipitation</a:t>
            </a:r>
            <a:endParaRPr lang="en-US" dirty="0"/>
          </a:p>
        </p:txBody>
      </p:sp>
      <p:pic>
        <p:nvPicPr>
          <p:cNvPr id="168962" name="Picture 2" descr="http://www.srh.noaa.gov/images/hun/stormsurveys/2010-03-12/rainbow%20dr%20rainsville%201215%20pm.JPG"/>
          <p:cNvPicPr>
            <a:picLocks noChangeAspect="1" noChangeArrowheads="1"/>
          </p:cNvPicPr>
          <p:nvPr/>
        </p:nvPicPr>
        <p:blipFill>
          <a:blip r:embed="rId3" cstate="print"/>
          <a:srcRect/>
          <a:stretch>
            <a:fillRect/>
          </a:stretch>
        </p:blipFill>
        <p:spPr bwMode="auto">
          <a:xfrm>
            <a:off x="152400" y="1828800"/>
            <a:ext cx="1778000" cy="1333500"/>
          </a:xfrm>
          <a:prstGeom prst="rect">
            <a:avLst/>
          </a:prstGeom>
          <a:noFill/>
        </p:spPr>
      </p:pic>
      <p:pic>
        <p:nvPicPr>
          <p:cNvPr id="168964" name="Picture 4" descr="http://aumusiclibrary.files.wordpress.com/2011/02/rain.jpg"/>
          <p:cNvPicPr>
            <a:picLocks noChangeAspect="1" noChangeArrowheads="1"/>
          </p:cNvPicPr>
          <p:nvPr/>
        </p:nvPicPr>
        <p:blipFill>
          <a:blip r:embed="rId4" cstate="print"/>
          <a:srcRect/>
          <a:stretch>
            <a:fillRect/>
          </a:stretch>
        </p:blipFill>
        <p:spPr bwMode="auto">
          <a:xfrm>
            <a:off x="2286000" y="1828800"/>
            <a:ext cx="1905001" cy="1315826"/>
          </a:xfrm>
          <a:prstGeom prst="rect">
            <a:avLst/>
          </a:prstGeom>
          <a:noFill/>
        </p:spPr>
      </p:pic>
      <p:pic>
        <p:nvPicPr>
          <p:cNvPr id="168966" name="Picture 6" descr="http://community.acstechnologies.com/wp-content/uploads/2011/01/snowonwindow2.jpg"/>
          <p:cNvPicPr>
            <a:picLocks noChangeAspect="1" noChangeArrowheads="1"/>
          </p:cNvPicPr>
          <p:nvPr/>
        </p:nvPicPr>
        <p:blipFill>
          <a:blip r:embed="rId5" cstate="print"/>
          <a:srcRect/>
          <a:stretch>
            <a:fillRect/>
          </a:stretch>
        </p:blipFill>
        <p:spPr bwMode="auto">
          <a:xfrm>
            <a:off x="4572000" y="1828800"/>
            <a:ext cx="1905000" cy="1289539"/>
          </a:xfrm>
          <a:prstGeom prst="rect">
            <a:avLst/>
          </a:prstGeom>
          <a:noFill/>
        </p:spPr>
      </p:pic>
      <p:pic>
        <p:nvPicPr>
          <p:cNvPr id="168968" name="Picture 8" descr="http://www.picturesofwinter.net/snow-2929.jpg"/>
          <p:cNvPicPr>
            <a:picLocks noChangeAspect="1" noChangeArrowheads="1"/>
          </p:cNvPicPr>
          <p:nvPr/>
        </p:nvPicPr>
        <p:blipFill>
          <a:blip r:embed="rId6" cstate="print"/>
          <a:srcRect/>
          <a:stretch>
            <a:fillRect/>
          </a:stretch>
        </p:blipFill>
        <p:spPr bwMode="auto">
          <a:xfrm>
            <a:off x="6934200" y="1752600"/>
            <a:ext cx="1828800" cy="1371600"/>
          </a:xfrm>
          <a:prstGeom prst="rect">
            <a:avLst/>
          </a:prstGeom>
          <a:noFill/>
        </p:spPr>
      </p:pic>
      <p:sp>
        <p:nvSpPr>
          <p:cNvPr id="8" name="Rectangle 7"/>
          <p:cNvSpPr/>
          <p:nvPr/>
        </p:nvSpPr>
        <p:spPr>
          <a:xfrm>
            <a:off x="2209800" y="3276600"/>
            <a:ext cx="20406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Liquid water</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6592762" y="3276600"/>
            <a:ext cx="249433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Soft Ice crystals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4455058" y="3276600"/>
            <a:ext cx="2122119"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Mixed liquid </a:t>
            </a:r>
          </a:p>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crystals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152400" y="3276600"/>
            <a:ext cx="1803442"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Packed </a:t>
            </a:r>
          </a:p>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ice crystals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304800" y="4953000"/>
            <a:ext cx="8686800" cy="1569660"/>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Label the images above as: </a:t>
            </a:r>
            <a:r>
              <a:rPr lang="en-US" sz="3200" u="sng" dirty="0" smtClean="0">
                <a:solidFill>
                  <a:srgbClr val="FFFF00"/>
                </a:solidFill>
              </a:rPr>
              <a:t>rain</a:t>
            </a:r>
            <a:r>
              <a:rPr lang="en-US" sz="3200" dirty="0" smtClean="0">
                <a:solidFill>
                  <a:srgbClr val="FFFF00"/>
                </a:solidFill>
              </a:rPr>
              <a:t>, </a:t>
            </a:r>
            <a:r>
              <a:rPr lang="en-US" sz="3200" u="sng" dirty="0" smtClean="0">
                <a:solidFill>
                  <a:srgbClr val="FFFF00"/>
                </a:solidFill>
              </a:rPr>
              <a:t>snow</a:t>
            </a:r>
            <a:r>
              <a:rPr lang="en-US" sz="3200" dirty="0" smtClean="0">
                <a:solidFill>
                  <a:srgbClr val="FFFF00"/>
                </a:solidFill>
              </a:rPr>
              <a:t>, </a:t>
            </a:r>
            <a:r>
              <a:rPr lang="en-US" sz="3200" u="sng" dirty="0" smtClean="0">
                <a:solidFill>
                  <a:srgbClr val="FFFF00"/>
                </a:solidFill>
              </a:rPr>
              <a:t>sleet</a:t>
            </a:r>
            <a:r>
              <a:rPr lang="en-US" sz="3200" dirty="0" smtClean="0">
                <a:solidFill>
                  <a:srgbClr val="FFFF00"/>
                </a:solidFill>
              </a:rPr>
              <a:t>, or </a:t>
            </a:r>
            <a:r>
              <a:rPr lang="en-US" sz="3200" u="sng" dirty="0" smtClean="0">
                <a:solidFill>
                  <a:srgbClr val="FFFF00"/>
                </a:solidFill>
              </a:rPr>
              <a:t>hail</a:t>
            </a:r>
            <a:r>
              <a:rPr lang="en-US" sz="3200" dirty="0" smtClean="0">
                <a:solidFill>
                  <a:srgbClr val="FFFF00"/>
                </a:solidFill>
              </a:rPr>
              <a:t>.  Describe what weather conditions typically cause each type of precipitation</a:t>
            </a:r>
            <a:endParaRPr lang="en-US" sz="3200" dirty="0">
              <a:solidFill>
                <a:srgbClr val="FFFF00"/>
              </a:solidFill>
            </a:endParaRPr>
          </a:p>
        </p:txBody>
      </p:sp>
      <p:sp>
        <p:nvSpPr>
          <p:cNvPr id="13" name="TextBox 12"/>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SC.5.E.7.4</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Environments</a:t>
            </a:r>
            <a:endParaRPr lang="en-US" dirty="0"/>
          </a:p>
        </p:txBody>
      </p:sp>
      <p:sp>
        <p:nvSpPr>
          <p:cNvPr id="3" name="Content Placeholder 2"/>
          <p:cNvSpPr>
            <a:spLocks noGrp="1"/>
          </p:cNvSpPr>
          <p:nvPr>
            <p:ph idx="1"/>
          </p:nvPr>
        </p:nvSpPr>
        <p:spPr/>
        <p:txBody>
          <a:bodyPr/>
          <a:lstStyle/>
          <a:p>
            <a:r>
              <a:rPr lang="en-US" dirty="0" smtClean="0">
                <a:hlinkClick r:id="rId3"/>
              </a:rPr>
              <a:t>Environment </a:t>
            </a:r>
            <a:r>
              <a:rPr lang="en-US" dirty="0" smtClean="0">
                <a:hlinkClick r:id="rId3"/>
              </a:rPr>
              <a:t>Virtual Lab</a:t>
            </a:r>
            <a:endParaRPr lang="en-US" dirty="0" smtClean="0"/>
          </a:p>
          <a:p>
            <a:endParaRPr lang="en-US" dirty="0" smtClean="0"/>
          </a:p>
          <a:p>
            <a:r>
              <a:rPr lang="en-US" dirty="0" smtClean="0"/>
              <a:t>Think about:</a:t>
            </a:r>
          </a:p>
          <a:p>
            <a:pPr>
              <a:buNone/>
            </a:pPr>
            <a:r>
              <a:rPr lang="en-US" dirty="0" smtClean="0"/>
              <a:t>    Which </a:t>
            </a:r>
            <a:r>
              <a:rPr lang="en-US" dirty="0" smtClean="0"/>
              <a:t>environment(s</a:t>
            </a:r>
            <a:r>
              <a:rPr lang="en-US" dirty="0" smtClean="0"/>
              <a:t>) are found most commonly near the equator? Which </a:t>
            </a:r>
            <a:r>
              <a:rPr lang="en-US" dirty="0" smtClean="0"/>
              <a:t>environment </a:t>
            </a:r>
            <a:r>
              <a:rPr lang="en-US" dirty="0" smtClean="0"/>
              <a:t>has the least precipitation?</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SC.5.E.7.5</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Climates</a:t>
            </a:r>
            <a:endParaRPr lang="en-US" dirty="0"/>
          </a:p>
        </p:txBody>
      </p:sp>
      <p:sp>
        <p:nvSpPr>
          <p:cNvPr id="3" name="Content Placeholder 2"/>
          <p:cNvSpPr>
            <a:spLocks noGrp="1"/>
          </p:cNvSpPr>
          <p:nvPr>
            <p:ph idx="1"/>
          </p:nvPr>
        </p:nvSpPr>
        <p:spPr/>
        <p:txBody>
          <a:bodyPr/>
          <a:lstStyle/>
          <a:p>
            <a:r>
              <a:rPr lang="en-US" dirty="0" smtClean="0">
                <a:hlinkClick r:id="rId3"/>
              </a:rPr>
              <a:t>Interactive Climate Map</a:t>
            </a:r>
            <a:endParaRPr lang="en-US" dirty="0" smtClean="0"/>
          </a:p>
          <a:p>
            <a:endParaRPr lang="en-US" dirty="0" smtClean="0"/>
          </a:p>
          <a:p>
            <a:r>
              <a:rPr lang="en-US" dirty="0" smtClean="0"/>
              <a:t>Think about:</a:t>
            </a:r>
          </a:p>
          <a:p>
            <a:pPr>
              <a:buNone/>
            </a:pPr>
            <a:r>
              <a:rPr lang="en-US" dirty="0" smtClean="0"/>
              <a:t>    For each climate listed, identify one example of a city with </a:t>
            </a:r>
            <a:r>
              <a:rPr lang="en-US" u="sng" dirty="0" smtClean="0"/>
              <a:t>polar</a:t>
            </a:r>
            <a:r>
              <a:rPr lang="en-US" dirty="0" smtClean="0"/>
              <a:t>, </a:t>
            </a:r>
            <a:r>
              <a:rPr lang="en-US" u="sng" dirty="0" smtClean="0"/>
              <a:t>tropical</a:t>
            </a:r>
            <a:r>
              <a:rPr lang="en-US" dirty="0" smtClean="0"/>
              <a:t>, and </a:t>
            </a:r>
            <a:r>
              <a:rPr lang="en-US" u="sng" dirty="0" smtClean="0"/>
              <a:t>temperate</a:t>
            </a:r>
            <a:r>
              <a:rPr lang="en-US" dirty="0" smtClean="0"/>
              <a:t> climate. Explain why you believe these to be examples of each climate.</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SC.5.E.7.6</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Solids, Liquids, and Gases</a:t>
            </a:r>
            <a:endParaRPr lang="en-US" dirty="0">
              <a:solidFill>
                <a:srgbClr val="FFFF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lvl="0"/>
            <a:r>
              <a:rPr lang="en-US" u="sng" dirty="0" smtClean="0"/>
              <a:t>SC.5.P.8.1</a:t>
            </a:r>
            <a:r>
              <a:rPr lang="en-US" dirty="0" smtClean="0"/>
              <a:t> Students </a:t>
            </a:r>
            <a:r>
              <a:rPr lang="en-US" dirty="0"/>
              <a:t>will compare </a:t>
            </a:r>
            <a:r>
              <a:rPr lang="en-US" dirty="0" smtClean="0"/>
              <a:t>and </a:t>
            </a:r>
            <a:r>
              <a:rPr lang="en-US" dirty="0"/>
              <a:t>contrast the physical properties of solids, liquids, </a:t>
            </a:r>
            <a:r>
              <a:rPr lang="en-US" dirty="0" smtClean="0"/>
              <a:t>and </a:t>
            </a:r>
            <a:r>
              <a:rPr lang="en-US" dirty="0"/>
              <a:t>gases</a:t>
            </a:r>
            <a:r>
              <a:rPr lang="en-US" dirty="0" smtClean="0"/>
              <a:t>. (</a:t>
            </a:r>
            <a:r>
              <a:rPr lang="en-US" u="sng" dirty="0" smtClean="0"/>
              <a:t>SC.3.P.8.3</a:t>
            </a:r>
            <a:r>
              <a:rPr lang="en-US" dirty="0" smtClean="0"/>
              <a:t>, </a:t>
            </a:r>
            <a:r>
              <a:rPr lang="en-US" u="sng" dirty="0" smtClean="0"/>
              <a:t>SC.4.P.8.1</a:t>
            </a:r>
            <a:r>
              <a:rPr lang="en-US" dirty="0" smtClean="0"/>
              <a:t>)</a:t>
            </a:r>
            <a:endParaRPr lang="en-US" dirty="0"/>
          </a:p>
          <a:p>
            <a:pPr lvl="0"/>
            <a:r>
              <a:rPr lang="en-US" u="sng" dirty="0" smtClean="0"/>
              <a:t>SC.3.P.8.1</a:t>
            </a:r>
            <a:r>
              <a:rPr lang="en-US" dirty="0" smtClean="0"/>
              <a:t>, </a:t>
            </a:r>
            <a:r>
              <a:rPr lang="en-US" u="sng" dirty="0" smtClean="0"/>
              <a:t>SC.3.P.8.2</a:t>
            </a:r>
            <a:r>
              <a:rPr lang="en-US" dirty="0" smtClean="0"/>
              <a:t> Students </a:t>
            </a:r>
            <a:r>
              <a:rPr lang="en-US" dirty="0"/>
              <a:t>will describe or classify a material as a solid, liquid, or gas.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Solids, Liquids, and Gases</a:t>
            </a:r>
            <a:endParaRPr lang="en-US" dirty="0"/>
          </a:p>
        </p:txBody>
      </p:sp>
      <p:sp>
        <p:nvSpPr>
          <p:cNvPr id="3" name="Content Placeholder 2"/>
          <p:cNvSpPr>
            <a:spLocks noGrp="1"/>
          </p:cNvSpPr>
          <p:nvPr>
            <p:ph idx="1"/>
          </p:nvPr>
        </p:nvSpPr>
        <p:spPr/>
        <p:txBody>
          <a:bodyPr/>
          <a:lstStyle/>
          <a:p>
            <a:r>
              <a:rPr lang="en-US" dirty="0" smtClean="0">
                <a:hlinkClick r:id="rId3"/>
              </a:rPr>
              <a:t>Solids, Liquids, and Gases</a:t>
            </a:r>
            <a:endParaRPr lang="en-US" dirty="0" smtClean="0"/>
          </a:p>
          <a:p>
            <a:endParaRPr lang="en-US" dirty="0" smtClean="0"/>
          </a:p>
          <a:p>
            <a:r>
              <a:rPr lang="en-US" dirty="0" smtClean="0"/>
              <a:t>Think about:</a:t>
            </a:r>
          </a:p>
          <a:p>
            <a:pPr>
              <a:buNone/>
            </a:pPr>
            <a:r>
              <a:rPr lang="en-US" dirty="0"/>
              <a:t> </a:t>
            </a:r>
            <a:r>
              <a:rPr lang="en-US" dirty="0" smtClean="0"/>
              <a:t>   How do solids, liquids, and gases respond differently to being placed in a new container?</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SC.5.P.8.1</a:t>
            </a:r>
            <a:r>
              <a:rPr lang="en-US" dirty="0" smtClean="0">
                <a:solidFill>
                  <a:srgbClr val="7030A0"/>
                </a:solidFill>
              </a:rPr>
              <a:t>, </a:t>
            </a:r>
            <a:r>
              <a:rPr lang="en-US" u="sng" dirty="0" smtClean="0">
                <a:solidFill>
                  <a:srgbClr val="7030A0"/>
                </a:solidFill>
              </a:rPr>
              <a:t>SC.3.P.8.3</a:t>
            </a:r>
            <a:r>
              <a:rPr lang="en-US" dirty="0" smtClean="0">
                <a:solidFill>
                  <a:srgbClr val="7030A0"/>
                </a:solidFill>
              </a:rPr>
              <a:t>, </a:t>
            </a:r>
            <a:r>
              <a:rPr lang="en-US" u="sng" dirty="0" smtClean="0">
                <a:solidFill>
                  <a:srgbClr val="7030A0"/>
                </a:solidFill>
              </a:rPr>
              <a:t>SC.4.P.8.1</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Categorizing Solids, Liquids, and Gases</a:t>
            </a:r>
            <a:endParaRPr lang="en-US" dirty="0"/>
          </a:p>
        </p:txBody>
      </p:sp>
      <p:sp>
        <p:nvSpPr>
          <p:cNvPr id="3" name="Content Placeholder 2"/>
          <p:cNvSpPr>
            <a:spLocks noGrp="1"/>
          </p:cNvSpPr>
          <p:nvPr>
            <p:ph idx="1"/>
          </p:nvPr>
        </p:nvSpPr>
        <p:spPr/>
        <p:txBody>
          <a:bodyPr/>
          <a:lstStyle/>
          <a:p>
            <a:r>
              <a:rPr lang="en-US" dirty="0" smtClean="0">
                <a:hlinkClick r:id="rId3"/>
              </a:rPr>
              <a:t>Classifying Matter</a:t>
            </a:r>
            <a:endParaRPr lang="en-US" dirty="0" smtClean="0"/>
          </a:p>
          <a:p>
            <a:endParaRPr lang="en-US" dirty="0"/>
          </a:p>
          <a:p>
            <a:r>
              <a:rPr lang="en-US" dirty="0" smtClean="0"/>
              <a:t>Think about:</a:t>
            </a:r>
          </a:p>
          <a:p>
            <a:pPr>
              <a:buNone/>
            </a:pPr>
            <a:r>
              <a:rPr lang="en-US" dirty="0"/>
              <a:t> </a:t>
            </a:r>
            <a:r>
              <a:rPr lang="en-US" dirty="0" smtClean="0"/>
              <a:t>   Were there any unexpected results? If so, explain.</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SC.3.P.8.1</a:t>
            </a:r>
            <a:r>
              <a:rPr lang="en-US" dirty="0" smtClean="0">
                <a:solidFill>
                  <a:srgbClr val="7030A0"/>
                </a:solidFill>
              </a:rPr>
              <a:t>, </a:t>
            </a:r>
            <a:r>
              <a:rPr lang="en-US" u="sng" dirty="0" smtClean="0">
                <a:solidFill>
                  <a:srgbClr val="7030A0"/>
                </a:solidFill>
              </a:rPr>
              <a:t>SC.3.P.8.2</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Mixtures and dissolving in water</a:t>
            </a:r>
            <a:endParaRPr lang="en-US" dirty="0">
              <a:solidFill>
                <a:srgbClr val="FFFF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lvl="0"/>
            <a:r>
              <a:rPr lang="en-US" u="sng" dirty="0" smtClean="0"/>
              <a:t>SC.5.P.8.3</a:t>
            </a:r>
            <a:r>
              <a:rPr lang="en-US" dirty="0" smtClean="0"/>
              <a:t> Students will describe and explain how mixtures of solids can be separated.</a:t>
            </a:r>
            <a:endParaRPr lang="en-US" dirty="0"/>
          </a:p>
          <a:p>
            <a:r>
              <a:rPr lang="en-US" u="sng" dirty="0" smtClean="0"/>
              <a:t>SC.5.P.8.2</a:t>
            </a:r>
            <a:r>
              <a:rPr lang="en-US" dirty="0" smtClean="0"/>
              <a:t> Students will identify common materials that dissolve in water and identify or describe conditions that will speed up and slow down the dissolving process.</a:t>
            </a:r>
          </a:p>
          <a:p>
            <a:pPr lvl="0"/>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325562"/>
          </a:xfrm>
        </p:spPr>
        <p:txBody>
          <a:bodyPr>
            <a:normAutofit fontScale="90000"/>
          </a:bodyPr>
          <a:lstStyle/>
          <a:p>
            <a:r>
              <a:rPr lang="en-US" dirty="0" smtClean="0"/>
              <a:t>Is this an experiment? Why or why not?</a:t>
            </a:r>
            <a:endParaRPr lang="en-US" dirty="0"/>
          </a:p>
        </p:txBody>
      </p:sp>
      <p:sp>
        <p:nvSpPr>
          <p:cNvPr id="3" name="Content Placeholder 2"/>
          <p:cNvSpPr>
            <a:spLocks noGrp="1"/>
          </p:cNvSpPr>
          <p:nvPr>
            <p:ph idx="1"/>
          </p:nvPr>
        </p:nvSpPr>
        <p:spPr>
          <a:xfrm>
            <a:off x="457200" y="1600200"/>
            <a:ext cx="8229600" cy="4876800"/>
          </a:xfrm>
          <a:solidFill>
            <a:schemeClr val="tx1">
              <a:lumMod val="85000"/>
              <a:lumOff val="15000"/>
            </a:schemeClr>
          </a:solidFill>
        </p:spPr>
        <p:txBody>
          <a:bodyPr>
            <a:normAutofit lnSpcReduction="10000"/>
          </a:bodyPr>
          <a:lstStyle/>
          <a:p>
            <a:pPr>
              <a:buNone/>
            </a:pPr>
            <a:r>
              <a:rPr lang="en-US" dirty="0" smtClean="0"/>
              <a:t>    </a:t>
            </a:r>
            <a:r>
              <a:rPr lang="en-US" dirty="0" err="1" smtClean="0"/>
              <a:t>Sofie</a:t>
            </a:r>
            <a:r>
              <a:rPr lang="en-US" dirty="0" smtClean="0"/>
              <a:t> wants to determine whether salt will dissolve faster in hot water with stirring, hot water without stirring, cold water with stirring, or cold water without stirring. </a:t>
            </a:r>
          </a:p>
          <a:p>
            <a:pPr>
              <a:buNone/>
            </a:pPr>
            <a:r>
              <a:rPr lang="en-US" dirty="0" smtClean="0"/>
              <a:t>    She puts 20 g of salt into 4 different beakers; two have hot water and two have cold water.  She begins stirring in two of the beakers and starts the stopwatch.  </a:t>
            </a:r>
          </a:p>
          <a:p>
            <a:pPr>
              <a:buNone/>
            </a:pPr>
            <a:r>
              <a:rPr lang="en-US" dirty="0" smtClean="0"/>
              <a:t>    She makes a note of the time when the salt completely dissolves in each beaker.</a:t>
            </a:r>
            <a:endParaRPr lang="en-US" dirty="0"/>
          </a:p>
        </p:txBody>
      </p:sp>
      <p:sp>
        <p:nvSpPr>
          <p:cNvPr id="4" name="TextBox 3"/>
          <p:cNvSpPr txBox="1"/>
          <p:nvPr/>
        </p:nvSpPr>
        <p:spPr>
          <a:xfrm>
            <a:off x="0" y="6248400"/>
            <a:ext cx="3581400" cy="923330"/>
          </a:xfrm>
          <a:prstGeom prst="rect">
            <a:avLst/>
          </a:prstGeom>
          <a:noFill/>
        </p:spPr>
        <p:txBody>
          <a:bodyPr wrap="square" rtlCol="0">
            <a:spAutoFit/>
          </a:bodyPr>
          <a:lstStyle/>
          <a:p>
            <a:pPr lvl="0"/>
            <a:r>
              <a:rPr lang="en-US" u="sng" dirty="0" smtClean="0">
                <a:solidFill>
                  <a:srgbClr val="7030A0"/>
                </a:solidFill>
              </a:rPr>
              <a:t>SC.5.N.1.1 </a:t>
            </a:r>
            <a:r>
              <a:rPr lang="en-US" dirty="0" smtClean="0">
                <a:solidFill>
                  <a:srgbClr val="7030A0"/>
                </a:solidFill>
              </a:rPr>
              <a:t>(</a:t>
            </a:r>
            <a:r>
              <a:rPr lang="en-US" u="sng" dirty="0" smtClean="0">
                <a:solidFill>
                  <a:srgbClr val="7030A0"/>
                </a:solidFill>
              </a:rPr>
              <a:t>SC.3.N.1.1</a:t>
            </a:r>
            <a:r>
              <a:rPr lang="en-US" dirty="0" smtClean="0">
                <a:solidFill>
                  <a:srgbClr val="7030A0"/>
                </a:solidFill>
              </a:rPr>
              <a:t>, </a:t>
            </a:r>
            <a:r>
              <a:rPr lang="en-US" u="sng" dirty="0" smtClean="0">
                <a:solidFill>
                  <a:srgbClr val="7030A0"/>
                </a:solidFill>
              </a:rPr>
              <a:t>SC.4.N.1.1</a:t>
            </a:r>
            <a:r>
              <a:rPr lang="en-US" dirty="0" smtClean="0">
                <a:solidFill>
                  <a:srgbClr val="7030A0"/>
                </a:solidFill>
              </a:rPr>
              <a:t>), </a:t>
            </a:r>
            <a:r>
              <a:rPr lang="en-US" u="sng" dirty="0" smtClean="0">
                <a:solidFill>
                  <a:srgbClr val="7030A0"/>
                </a:solidFill>
              </a:rPr>
              <a:t>SC.5.N.1.4</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Separating Mixtures of Solids</a:t>
            </a:r>
            <a:endParaRPr lang="en-US" dirty="0"/>
          </a:p>
        </p:txBody>
      </p:sp>
      <p:sp>
        <p:nvSpPr>
          <p:cNvPr id="3" name="Content Placeholder 2"/>
          <p:cNvSpPr>
            <a:spLocks noGrp="1"/>
          </p:cNvSpPr>
          <p:nvPr>
            <p:ph idx="1"/>
          </p:nvPr>
        </p:nvSpPr>
        <p:spPr/>
        <p:txBody>
          <a:bodyPr/>
          <a:lstStyle/>
          <a:p>
            <a:r>
              <a:rPr lang="en-US" dirty="0" smtClean="0">
                <a:hlinkClick r:id="rId3"/>
              </a:rPr>
              <a:t>Separating Mixtures</a:t>
            </a:r>
            <a:endParaRPr lang="en-US" dirty="0" smtClean="0"/>
          </a:p>
          <a:p>
            <a:endParaRPr lang="en-US" dirty="0" smtClean="0"/>
          </a:p>
          <a:p>
            <a:r>
              <a:rPr lang="en-US" dirty="0" smtClean="0"/>
              <a:t>Think about:</a:t>
            </a:r>
          </a:p>
          <a:p>
            <a:pPr>
              <a:buNone/>
            </a:pPr>
            <a:r>
              <a:rPr lang="en-US" dirty="0" smtClean="0"/>
              <a:t>    What properties of the materials are used to separate them? </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SC.5.P.8.3</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Dissolving in Water</a:t>
            </a:r>
            <a:endParaRPr lang="en-US" dirty="0"/>
          </a:p>
        </p:txBody>
      </p:sp>
      <p:sp>
        <p:nvSpPr>
          <p:cNvPr id="3" name="Content Placeholder 2"/>
          <p:cNvSpPr>
            <a:spLocks noGrp="1"/>
          </p:cNvSpPr>
          <p:nvPr>
            <p:ph idx="1"/>
          </p:nvPr>
        </p:nvSpPr>
        <p:spPr>
          <a:xfrm>
            <a:off x="457200" y="5105400"/>
            <a:ext cx="8229600" cy="1249363"/>
          </a:xfrm>
          <a:solidFill>
            <a:schemeClr val="tx1">
              <a:lumMod val="85000"/>
              <a:lumOff val="15000"/>
            </a:schemeClr>
          </a:solidFill>
        </p:spPr>
        <p:txBody>
          <a:bodyPr/>
          <a:lstStyle/>
          <a:p>
            <a:pPr algn="ctr">
              <a:buNone/>
            </a:pPr>
            <a:r>
              <a:rPr lang="en-US" dirty="0" smtClean="0"/>
              <a:t>Which of the substances above would dissolve in the beaker of water? How do you know?</a:t>
            </a:r>
            <a:endParaRPr lang="en-US" dirty="0"/>
          </a:p>
        </p:txBody>
      </p:sp>
      <p:pic>
        <p:nvPicPr>
          <p:cNvPr id="1032" name="Picture 8" descr="http://t3.gstatic.com/images?q=tbn:ANd9GcTPe81QNzlcUXLwGerxWcVF-juKUnxbepH-ukwM5Kth4QiQ_oQp"/>
          <p:cNvPicPr>
            <a:picLocks noChangeAspect="1" noChangeArrowheads="1"/>
          </p:cNvPicPr>
          <p:nvPr/>
        </p:nvPicPr>
        <p:blipFill>
          <a:blip r:embed="rId3" cstate="print"/>
          <a:srcRect l="8824" t="12973" r="50000" b="26486"/>
          <a:stretch>
            <a:fillRect/>
          </a:stretch>
        </p:blipFill>
        <p:spPr bwMode="auto">
          <a:xfrm>
            <a:off x="5562600" y="1524000"/>
            <a:ext cx="1676400" cy="1676400"/>
          </a:xfrm>
          <a:prstGeom prst="rect">
            <a:avLst/>
          </a:prstGeom>
          <a:noFill/>
        </p:spPr>
      </p:pic>
      <p:pic>
        <p:nvPicPr>
          <p:cNvPr id="1034" name="Picture 10" descr="http://t3.gstatic.com/images?q=tbn:ANd9GcTKHxoj6qi0yhRHKcqHntYDEVVn4z_KX6rZFXR7mulXxkqz7JPN"/>
          <p:cNvPicPr>
            <a:picLocks noChangeAspect="1" noChangeArrowheads="1"/>
          </p:cNvPicPr>
          <p:nvPr/>
        </p:nvPicPr>
        <p:blipFill>
          <a:blip r:embed="rId4" cstate="print"/>
          <a:srcRect/>
          <a:stretch>
            <a:fillRect/>
          </a:stretch>
        </p:blipFill>
        <p:spPr bwMode="auto">
          <a:xfrm>
            <a:off x="1600200" y="1676400"/>
            <a:ext cx="1952625" cy="1466850"/>
          </a:xfrm>
          <a:prstGeom prst="rect">
            <a:avLst/>
          </a:prstGeom>
          <a:noFill/>
        </p:spPr>
      </p:pic>
      <p:pic>
        <p:nvPicPr>
          <p:cNvPr id="1036" name="Picture 12" descr="http://t0.gstatic.com/images?q=tbn:ANd9GcRUxibkvsjSeAfEY2iXBgTKjn9JvLLhLgFCvjH-6S-_u5NimsFQ"/>
          <p:cNvPicPr>
            <a:picLocks noChangeAspect="1" noChangeArrowheads="1"/>
          </p:cNvPicPr>
          <p:nvPr/>
        </p:nvPicPr>
        <p:blipFill>
          <a:blip r:embed="rId5" cstate="print"/>
          <a:srcRect/>
          <a:stretch>
            <a:fillRect/>
          </a:stretch>
        </p:blipFill>
        <p:spPr bwMode="auto">
          <a:xfrm>
            <a:off x="1752600" y="3505200"/>
            <a:ext cx="1676400" cy="1342456"/>
          </a:xfrm>
          <a:prstGeom prst="rect">
            <a:avLst/>
          </a:prstGeom>
          <a:noFill/>
        </p:spPr>
      </p:pic>
      <p:sp>
        <p:nvSpPr>
          <p:cNvPr id="1038" name="AutoShape 14"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6" name="Picture 22" descr="http://img4.sunset.com/i/2008/07/salt-word-m.jpg?300:300"/>
          <p:cNvPicPr>
            <a:picLocks noChangeAspect="1" noChangeArrowheads="1"/>
          </p:cNvPicPr>
          <p:nvPr/>
        </p:nvPicPr>
        <p:blipFill>
          <a:blip r:embed="rId6" cstate="print"/>
          <a:srcRect l="5333" t="8000" r="12000" b="22667"/>
          <a:stretch>
            <a:fillRect/>
          </a:stretch>
        </p:blipFill>
        <p:spPr bwMode="auto">
          <a:xfrm>
            <a:off x="5562600" y="3581400"/>
            <a:ext cx="1676400" cy="1406012"/>
          </a:xfrm>
          <a:prstGeom prst="rect">
            <a:avLst/>
          </a:prstGeom>
          <a:noFill/>
        </p:spPr>
      </p:pic>
      <p:sp>
        <p:nvSpPr>
          <p:cNvPr id="12" name="TextBox 11"/>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SC.5.P.8.2</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Dissolving in Water</a:t>
            </a:r>
            <a:endParaRPr lang="en-US" dirty="0"/>
          </a:p>
        </p:txBody>
      </p:sp>
      <p:sp>
        <p:nvSpPr>
          <p:cNvPr id="3" name="Content Placeholder 2"/>
          <p:cNvSpPr>
            <a:spLocks noGrp="1"/>
          </p:cNvSpPr>
          <p:nvPr>
            <p:ph idx="1"/>
          </p:nvPr>
        </p:nvSpPr>
        <p:spPr>
          <a:xfrm>
            <a:off x="457200" y="5105400"/>
            <a:ext cx="8229600" cy="1371600"/>
          </a:xfrm>
          <a:solidFill>
            <a:schemeClr val="tx1">
              <a:lumMod val="85000"/>
              <a:lumOff val="15000"/>
            </a:schemeClr>
          </a:solidFill>
        </p:spPr>
        <p:txBody>
          <a:bodyPr>
            <a:normAutofit/>
          </a:bodyPr>
          <a:lstStyle/>
          <a:p>
            <a:pPr algn="ctr">
              <a:buNone/>
            </a:pPr>
            <a:r>
              <a:rPr lang="en-US" dirty="0" smtClean="0"/>
              <a:t>Which of the forms of sugar would dissolve fastest in water? Explain why </a:t>
            </a:r>
          </a:p>
        </p:txBody>
      </p:sp>
      <p:sp>
        <p:nvSpPr>
          <p:cNvPr id="1038" name="AutoShape 14"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66" name="AutoShape 2" descr="data:image/jpeg;base64,/9j/4AAQSkZJRgABAQAAAQABAAD/2wCEAAkGBhQSEBQUEhQUFBQUFBQQFBQUFBQUFBQUFBQVFBUUFBQXHCYeFxkjGRQUHy8gIycpLCwsFR4xNTAqNSYrLCkBCQoKDgwOFA8PFCkYFBgpKSkpKSkpKSkpKSkpKSkpKSkpKSkpKSkpKSkpKSkpKSkpKSkpKSkpKSkpKSkpKSkpKf/AABEIANAA8wMBIgACEQEDEQH/xAAcAAABBQEBAQAAAAAAAAAAAAAEAAECAwUGBwj/xAA9EAACAQMCAwUFBQYFBQAAAAABAgADESEEEgUxQQYTIlFhBzJxgZEUQqGx8BVScsHR4SMlM7LxFhckU2L/xAAXAQEBAQEAAAAAAAAAAAAAAAAAAQID/8QAFxEBAQEBAAAAAAAAAAAAAAAAAAERAv/aAAwDAQACEQMRAD8A82JkTHMiZ0ZK8a8RjQFeMTHRCTYAknoBc/QTW0nZDV1fdoVPiw2j8YGMYp22i9kusf3tiD4kmdFoPYqo/wBWozegwI0eTR1QnkCfgJ7vpPZXpE+4D8czY03ZDTpyRR8hJpjwHT9mtQ4utJrfSWp2R1RNu6M+iqegpqLBRH+yJ5CTVx856rsnqaYuaZPwzMyrp2X3lI+IM+namhRuaiZ2r7LUKg8SKfkI0x83RT2/ivsu09RTsG09CMTkK/sgr3O1xbpcS6jz+0Vp1PEPZxq6QvsDj/5/pOZqUypIYEEYIPMQK7RrSUVpRCKSIjWgRjxWikDRR4pQo0eKA0UUUBRRRQDTGj2jQImNJRrQPafZPo6Z0Afu1373DMRkkHznbipbynL+zAr+zKQUg+9ut+9c3vOkcTFai3v44qQa8StAJ3RXg2+TFSBbeKVivK6mqAgX3i3QJtd85U2vgaJeR70TLOrvItqYGm+oFpyXaHsTpa61HFMCqykhhjxWxNZq0cVY0fPWo0rU3KOLMpsRK56D7QezV6wqp9/DfHpOYXs0585pGIRGm8ezD+siOzD+sDDtGInQDsu3rH/6Ub1gc7FOjHZNvWP/ANJN6wjm4p0b9lSPOZ+q4QVgZkaTdLSEoUUUUDQIjWk7RiIECJG0stGtA9q9kVHbw+5+87H4ZnWVJzHsrH+XJ/E3+4zqHmK1FRjRWzFeZUi394t1hb9ekiOvnGZoDlvSC6p4RyH4/WBak4/nNAdqsgakgxkbyIt3x98pDRBpNVaGiRz1lZaTQwG1eh7xbEXlVHgI8prcNFyR6TWXTTSOXPAR5Rv2CPKdUdPG+ziBy44EPKSHAx5Tpvs8XcQOa/YY8ov2IPKdL3AjGjA5HVcGFuU5XjPCLXxPTtVQFpynG6AsZR5BxfS7TMudH2kTJnOSslFGtFKNSKNFAUjHMaB7J7ItYG0TJfxI7XHkCbidlVM4n2QaBV0r1LeJ2IJ9FwJ21SYrUUA3MY/8SSnMbqD6zLSI/I2jG0djGXlf9ekCJMD1jCwELgGtfPylQIxkDHYxryUK8lGAitIHvJLIyxBA1eEYJmsasw9FVsYS2pmkaJrRjWmYdVIHVwNXv43fzJOrkTq40a32iRNeZJ1ccamAbqK2JzHGmwZuVKlxMHi3IyjzPtKvOcwZ1naNec5QzUZNFFFKrRvFeNFCHvGijCB7h7LV/wAvTlzPL4mdO4nK+yypfQKB0LfmZ1NVpitRT1kScesdjImZaM4/X9YkFvX/AIknEr3m5+v0/vAZj+hM/WpmaAGPw/X4wPVrKgEiRkyIwEgYRxHCx9sga0mse0kFgWI0sdpCkuY9SWiDPIF4zGVkyKmXkS8rJjEwJ75bTaDXl1MwgsnExuKcjNfpMnifIzQ877RrznIsJ2faFec5Flm4yptFLLRoQZaKSMjKGiBiJjQPW/Y7u7irc+HfgfLM7qpznJezCpTXRDba5uW+PWdO1S5mK1CcxpEvFzt5TKpEyPn5mMOQt1vGCW/rf8YVJmxAtXzhjfhz+kD1NI3v0lQHaLbJlY4WSiKrFtlgSS2TIiBJKscLLEWVUkWVVIUtKDV0hAryomWOZUxkUxMiTGJkSYEwZdSMHBl1MyxBd8TL4jyM0r4mZxE4M0OG48vOcjUTM7DjfWcpU5zcZUbIpO0UIsMjJsJWZUImKNFCjeH8arUP9JyoPTpNzhvtG1NNwWIdeo6zlSI1pB6h/wB0aLLlXU+Vp0XCu1+nr0tyuFIADByFIz5GeIoJYBGLr6Eo1VbaVYEehvfHpJXHxngmi19Wkb0qjoeV1YjE9P8AZ5V1FakTXdmW/gJte3x6j4zNi660/QfzMG1HOWVdO2bH4X/GUjTvi9pNXFQSSCy4UDGKTNFQWIx5EmZyrqQkxUlBeRNT1lw0UdTIGrfnBmqSBrjzmkTq0vKCMYQNUJCpVVvjGGhmaQvGqGxtIF5FWgy6m0EFSW06kqDt2Jl8RfEMariYvFNVgyxHMcafnOWdsmbXF9TznPvUm4id4pT3kUIKYyBkiZEyoaSUSJEmohT2jGnLEWWWgUqJaix426UTInvPY+iBpEsLeEflPA90+hOygH2Wn/CPymelgt6UVGlmXssdVmGgev1GwYExa3Ej5D5zT4yxFrfOczqnlQXU4jzgr8QgNR4O1STRoPxDHOVtrpn95aNfMmqLOrMYagnrBGaOrQgs1SMXllA5zn1gStCaOTKLNTWs30lDaiZXG9fsrMvkF/2iZrcW9YxXRnWCSTXjznIVOL+sqPGfWMR2Oo4oLc5z/FOKYOZj1uM+sxtbxImUS4hrbmAlpUWvEWlRZuile6KBq7IxkryLTSGkkEQSEU6eIDokYmWhZRUlDNFtkAZcEMghsnvnYV76Onm/hE8IE917A6M09HTB/dElWOiYRpMiRmFYvHhy878/Sczqjm06bjiE29PKc1qhb+0UAMZSRky6p5ygmZVUxkd0kTIGA948jEIFwhenteCJDNO2ZqI4PtbqNusqgX5r589i3mE+tM3u1dAnV1Sf3hbrjatpiNpZrEBvqjKzXMN+zSPcRgFuTHGmhdOlmENTgZL0ZURNDUUoM2mPlAHilvdRSjYNCJdPDwohNPSiVGaKEci0Oq0rco1LTwAmaUNNLUaA2vAqdLOYU1Cjcw9aOILbbmaGirgj1gZtWlZh8R+c+gezB/8AHT+EflPF6uk90kdQZ7P2bt3C28hM0axjER4xEisTjvMY9DOa1PP5zou0Bsy+v4WuZz2oHO8lAFU3/lBmhNSDNMqqcyBkmkTAaK8iTHBgX0rw3TwGkYfpBmaiOO46g+0VLfvdL/OZVUQ3iTWrVFvezsL/ADgtSmbToyFIkCJZtMg8KgmJNnlRxKy8gvRdxjVEkadTEp1WoJxAoIilJihHV1KYBhagbbzAfUNfJha8RNpQa9SDjXhTBhqLydHR3YXF8ygt9cGj6OkGJ8pq6fs2XW4sYk4IyNcYHIiRQtXhim1+sknDwhwJ0i8KBS7EekDrKFw0gz6QufFkCeq9lq4NFbeU8v1GTdRnA5TtOx9R6YAf5RR3AildOpeWTKsHtA1iuPT0AnP6n0nQcf05JU3x1HoMzC1CyUZtaCviFVucFeRVLyu8leU7pA5McNIFog0qCaZmhpmmXTaaOlMo4Tjde2srX/8AYeUoqaoWxK+P6i+qrE4/xGH0x/KCd8LTSDKdQWlLuLwRahJxDtBpA5yYF2LTNqYMK1ul2NYE2gwF4FN5ELLkQfrnBq7WNpRIpGle+KAfSpF2tfJh9DRlm2DxG06ah2d0qBTVLBmQOBf8oVqdTR02xqCh2qAg7rXW3W8owKXCGpjxofPGcTV4fwXeNwU562NvlFo69R6yd+GCVQwRsBCQCfeMKodqVCLQVlViSt+dje2besDo+FIFp7BkiPT0B3XaZmm1GqpUyxRSpaxb7wza5XymjoeNu5WyKbsVLFhYW54kBep4NuFwbQDU8EUuLDyJm3R1pZrc+l1GPmZd3JF91gM8ucKw34QbjwgDzk6VKqGA6XmyqlhkdMAxxW2ixKra1ySMQDtFqbWBmmGxMaqosCCSB5db8pbpNaQQHFr8iMj5+Ugr4wb1AOm2/wA7zA1c6Di/NT6Gc3ratpBn6gwGq8s1FfEza+pB/XlGC6pVlRqQKtqbG/6+kpra4AC7Dn1IGfKAfv8ArI97aZD8apgm7qOpyMAwZu0KXsGBN8AXJ+AtA6WnVmloqmbec4Wp2pRSR4iRzG03l+l7aqpB2VOduVs9MwMnj1vtda17d41oNp9MWaw+E0dHQrVajVFpg72LEEgX6m1/zmvquEMpRqdPcSNzeL3fS3MwBNDwlQDvIvKqroD4PO3ONrKaKx3kDacnde5PNRbn8ZDU6ugzXFwoA8KDNlOSSepvAbXVrZGbc+syH1nUTQr62mrsgDbd9/EPGAOkydR1IHh3Wvi+bkdfISonU1ANj1l2p4VUXbex35ABzAKNtw3AkcyBztD9XxAkJZNlshvFdhy5nn8oAbggkHBEUTVyTew+fOKVHU90VRCdTTc1GulMqcWzd1cDaPTr085VxOqf8OoVordAyMaRUOVbawFzYgG4OBA0r1aiuxLuyBVJdt22mnujcx3AghbAcpscB11BFNSom7Vd6aq1HG6kqlSSHUnNyWuD1IlA+l1K6jT1G1OprBlZdlJae5LYHeHkqqOXTpzvLezfGF07MCgctTvdwqlXsTdWsxtYYwL3viLsyzbj3RZWqLaotlamVsWar5DaWO0EG07ng9QKxVWQUzSDBQhIBv8Afdr3Iz8mPwjFV0KNajRKVBUALd5uZlqNsf7im6i9yAWawW4vNZdCKVNHCLT1D7VbfTIZgxAYNsuocFr4xi3W8pOqFR2GSocgG6sCALKoNvd6ZuDmadbU02WxdlB8PvlRz5qB16SCdaltVVp1SlibBlLNfmQwuPXHMS/7XuICKWvktnal+QZjnqcZOJXT1ab1sMJexCqOfPPPMsetZr+Eq1jjB+Z6wBqemIq7xleR31GwM+JBkXGM+R8xCk06sST41bADqN1wenpeD0dTuJKKQlMbbFRckG+D5S3c1ySxzYqCQSD1AvyEA0LcGy4Hm22/UC4zH09PwWNsY53vbmb9f7SinqPDZm25tbGeuZCjqwFK7ibHm2bfMQB6wYkJTuRkFzkLkk4OTk+flMTiXD6xLDeqBSPEykqwtkjOLY/GdCp25dyxJBUch8DIa5Q9tw3Z5QPMK1KsFdqjOFVgrEIckttumDdeRv0vKOKcLqBNrvliArBjTbPug3xfI+PlPROJC3uYXO8bb8+YUdLzL06Mylail95NhU2ta17Y5AZjB5ynZGoCzPeoUtgPm5xtO7GMZvDdHwjbVDuFpn3QGYkr4grPa3UH+4E6jivY3fU8NVkBXxgAbtx8gBYCxt8h5SinwsUFPeX30wTT8XNDhibjBJJNuWB5SYOQ46KZqMjqqsreN0b3l8IyAueeeo5wjV8HvSRqbq6FsVVUs6kEhdoW2BYiw62PWa+s4fR3Gqz2QulVQQAj2GRyuMnNjmY+r11VjsSoKVAXZe7BUXvcWa1zYgeUKG0XCmrPUO12qFlKVHJVlt1YG9wtuQBxG1DPTNqpsahLEqPCXsRbK2HNTytjmDCVoVK1IhXqtWR2cuXO3baygMTgdeUE4PTSt3iVbXy4Y1Np3gbcG2ev1gW6isALrddp7pDvAZi1yd4csABe98DJ+MO0HGlVF70VmqpSZ+hFgdoAK3sthgkdfKVVdHSsu6oj1Ws2Nqom0C4KgWNwoEzK7by7hwpsbG9iemwtz90AW5WgFUOKU++UOtQJkNezF7G6qyADO7mRckzM4tUpmqRRR0pr4QGJBuDk5yATfBP0lnC3VnC1Cqgqy7mXC35MLWO71lnEtPS7wL3hYEX3rcgsfO5/V4RfwjQ6R0vXrFHJZdu62eYa9mBxAG4FU2aeoCp747UVSu4bTjcOR9fxlnGOEGgiXKNuvcoc/OAUKJvYAnrjmPUeUB9X3lI1KdRAGbaxuq7lzvBU/dvfp0ka9So1JC9S6glEQvcqVAzsvdRY4PWVNe+Sb9T1jGj9IEWIvi31ikTSMUD/2Q=="/>
          <p:cNvSpPr>
            <a:spLocks noChangeAspect="1" noChangeArrowheads="1"/>
          </p:cNvSpPr>
          <p:nvPr/>
        </p:nvSpPr>
        <p:spPr bwMode="auto">
          <a:xfrm>
            <a:off x="63500" y="-954088"/>
            <a:ext cx="2314575" cy="1981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68" name="AutoShape 4" descr="data:image/jpeg;base64,/9j/4AAQSkZJRgABAQAAAQABAAD/2wCEAAkGBhQSEBQUEhQUFBQUFBQQFBQUFBQUFBQUFBQVFBUUFBQXHCYeFxkjGRQUHy8gIycpLCwsFR4xNTAqNSYrLCkBCQoKDgwOFA8PFCkYFBgpKSkpKSkpKSkpKSkpKSkpKSkpKSkpKSkpKSkpKSkpKSkpKSkpKSkpKSkpKSkpKSkpKf/AABEIANAA8wMBIgACEQEDEQH/xAAcAAABBQEBAQAAAAAAAAAAAAAEAAECAwUGBwj/xAA9EAACAQMCAwUFBQYFBQAAAAABAgADESEEEgUxQQYTIlFhBzJxgZEUQqGx8BVScsHR4SMlM7LxFhckU2L/xAAXAQEBAQEAAAAAAAAAAAAAAAAAAQID/8QAFxEBAQEBAAAAAAAAAAAAAAAAAAERAv/aAAwDAQACEQMRAD8A82JkTHMiZ0ZK8a8RjQFeMTHRCTYAknoBc/QTW0nZDV1fdoVPiw2j8YGMYp22i9kusf3tiD4kmdFoPYqo/wBWozegwI0eTR1QnkCfgJ7vpPZXpE+4D8czY03ZDTpyRR8hJpjwHT9mtQ4utJrfSWp2R1RNu6M+iqegpqLBRH+yJ5CTVx856rsnqaYuaZPwzMyrp2X3lI+IM+namhRuaiZ2r7LUKg8SKfkI0x83RT2/ivsu09RTsG09CMTkK/sgr3O1xbpcS6jz+0Vp1PEPZxq6QvsDj/5/pOZqUypIYEEYIPMQK7RrSUVpRCKSIjWgRjxWikDRR4pQo0eKA0UUUBRRRQDTGj2jQImNJRrQPafZPo6Z0Afu1373DMRkkHznbipbynL+zAr+zKQUg+9ut+9c3vOkcTFai3v44qQa8StAJ3RXg2+TFSBbeKVivK6mqAgX3i3QJtd85U2vgaJeR70TLOrvItqYGm+oFpyXaHsTpa61HFMCqykhhjxWxNZq0cVY0fPWo0rU3KOLMpsRK56D7QezV6wqp9/DfHpOYXs0585pGIRGm8ezD+siOzD+sDDtGInQDsu3rH/6Ub1gc7FOjHZNvWP/ANJN6wjm4p0b9lSPOZ+q4QVgZkaTdLSEoUUUUDQIjWk7RiIECJG0stGtA9q9kVHbw+5+87H4ZnWVJzHsrH+XJ/E3+4zqHmK1FRjRWzFeZUi394t1hb9ekiOvnGZoDlvSC6p4RyH4/WBak4/nNAdqsgakgxkbyIt3x98pDRBpNVaGiRz1lZaTQwG1eh7xbEXlVHgI8prcNFyR6TWXTTSOXPAR5Rv2CPKdUdPG+ziBy44EPKSHAx5Tpvs8XcQOa/YY8ov2IPKdL3AjGjA5HVcGFuU5XjPCLXxPTtVQFpynG6AsZR5BxfS7TMudH2kTJnOSslFGtFKNSKNFAUjHMaB7J7ItYG0TJfxI7XHkCbidlVM4n2QaBV0r1LeJ2IJ9FwJ21SYrUUA3MY/8SSnMbqD6zLSI/I2jG0djGXlf9ekCJMD1jCwELgGtfPylQIxkDHYxryUK8lGAitIHvJLIyxBA1eEYJmsasw9FVsYS2pmkaJrRjWmYdVIHVwNXv43fzJOrkTq40a32iRNeZJ1ccamAbqK2JzHGmwZuVKlxMHi3IyjzPtKvOcwZ1naNec5QzUZNFFFKrRvFeNFCHvGijCB7h7LV/wAvTlzPL4mdO4nK+yypfQKB0LfmZ1NVpitRT1kScesdjImZaM4/X9YkFvX/AIknEr3m5+v0/vAZj+hM/WpmaAGPw/X4wPVrKgEiRkyIwEgYRxHCx9sga0mse0kFgWI0sdpCkuY9SWiDPIF4zGVkyKmXkS8rJjEwJ75bTaDXl1MwgsnExuKcjNfpMnifIzQ877RrznIsJ2faFec5Flm4yptFLLRoQZaKSMjKGiBiJjQPW/Y7u7irc+HfgfLM7qpznJezCpTXRDba5uW+PWdO1S5mK1CcxpEvFzt5TKpEyPn5mMOQt1vGCW/rf8YVJmxAtXzhjfhz+kD1NI3v0lQHaLbJlY4WSiKrFtlgSS2TIiBJKscLLEWVUkWVVIUtKDV0hAryomWOZUxkUxMiTGJkSYEwZdSMHBl1MyxBd8TL4jyM0r4mZxE4M0OG48vOcjUTM7DjfWcpU5zcZUbIpO0UIsMjJsJWZUImKNFCjeH8arUP9JyoPTpNzhvtG1NNwWIdeo6zlSI1pB6h/wB0aLLlXU+Vp0XCu1+nr0tyuFIADByFIz5GeIoJYBGLr6Eo1VbaVYEehvfHpJXHxngmi19Wkb0qjoeV1YjE9P8AZ5V1FakTXdmW/gJte3x6j4zNi660/QfzMG1HOWVdO2bH4X/GUjTvi9pNXFQSSCy4UDGKTNFQWIx5EmZyrqQkxUlBeRNT1lw0UdTIGrfnBmqSBrjzmkTq0vKCMYQNUJCpVVvjGGhmaQvGqGxtIF5FWgy6m0EFSW06kqDt2Jl8RfEMariYvFNVgyxHMcafnOWdsmbXF9TznPvUm4id4pT3kUIKYyBkiZEyoaSUSJEmohT2jGnLEWWWgUqJaix426UTInvPY+iBpEsLeEflPA90+hOygH2Wn/CPymelgt6UVGlmXssdVmGgev1GwYExa3Ej5D5zT4yxFrfOczqnlQXU4jzgr8QgNR4O1STRoPxDHOVtrpn95aNfMmqLOrMYagnrBGaOrQgs1SMXllA5zn1gStCaOTKLNTWs30lDaiZXG9fsrMvkF/2iZrcW9YxXRnWCSTXjznIVOL+sqPGfWMR2Oo4oLc5z/FOKYOZj1uM+sxtbxImUS4hrbmAlpUWvEWlRZuile6KBq7IxkryLTSGkkEQSEU6eIDokYmWhZRUlDNFtkAZcEMghsnvnYV76Onm/hE8IE917A6M09HTB/dElWOiYRpMiRmFYvHhy878/Sczqjm06bjiE29PKc1qhb+0UAMZSRky6p5ygmZVUxkd0kTIGA948jEIFwhenteCJDNO2ZqI4PtbqNusqgX5r589i3mE+tM3u1dAnV1Sf3hbrjatpiNpZrEBvqjKzXMN+zSPcRgFuTHGmhdOlmENTgZL0ZURNDUUoM2mPlAHilvdRSjYNCJdPDwohNPSiVGaKEci0Oq0rco1LTwAmaUNNLUaA2vAqdLOYU1Cjcw9aOILbbmaGirgj1gZtWlZh8R+c+gezB/8AHT+EflPF6uk90kdQZ7P2bt3C28hM0axjER4xEisTjvMY9DOa1PP5zou0Bsy+v4WuZz2oHO8lAFU3/lBmhNSDNMqqcyBkmkTAaK8iTHBgX0rw3TwGkYfpBmaiOO46g+0VLfvdL/OZVUQ3iTWrVFvezsL/ADgtSmbToyFIkCJZtMg8KgmJNnlRxKy8gvRdxjVEkadTEp1WoJxAoIilJihHV1KYBhagbbzAfUNfJha8RNpQa9SDjXhTBhqLydHR3YXF8ygt9cGj6OkGJ8pq6fs2XW4sYk4IyNcYHIiRQtXhim1+sknDwhwJ0i8KBS7EekDrKFw0gz6QufFkCeq9lq4NFbeU8v1GTdRnA5TtOx9R6YAf5RR3AildOpeWTKsHtA1iuPT0AnP6n0nQcf05JU3x1HoMzC1CyUZtaCviFVucFeRVLyu8leU7pA5McNIFog0qCaZmhpmmXTaaOlMo4Tjde2srX/8AYeUoqaoWxK+P6i+qrE4/xGH0x/KCd8LTSDKdQWlLuLwRahJxDtBpA5yYF2LTNqYMK1ul2NYE2gwF4FN5ELLkQfrnBq7WNpRIpGle+KAfSpF2tfJh9DRlm2DxG06ah2d0qBTVLBmQOBf8oVqdTR02xqCh2qAg7rXW3W8owKXCGpjxofPGcTV4fwXeNwU562NvlFo69R6yd+GCVQwRsBCQCfeMKodqVCLQVlViSt+dje2besDo+FIFp7BkiPT0B3XaZmm1GqpUyxRSpaxb7wza5XymjoeNu5WyKbsVLFhYW54kBep4NuFwbQDU8EUuLDyJm3R1pZrc+l1GPmZd3JF91gM8ucKw34QbjwgDzk6VKqGA6XmyqlhkdMAxxW2ixKra1ySMQDtFqbWBmmGxMaqosCCSB5db8pbpNaQQHFr8iMj5+Ugr4wb1AOm2/wA7zA1c6Di/NT6Gc3ratpBn6gwGq8s1FfEza+pB/XlGC6pVlRqQKtqbG/6+kpra4AC7Dn1IGfKAfv8ArI97aZD8apgm7qOpyMAwZu0KXsGBN8AXJ+AtA6WnVmloqmbec4Wp2pRSR4iRzG03l+l7aqpB2VOduVs9MwMnj1vtda17d41oNp9MWaw+E0dHQrVajVFpg72LEEgX6m1/zmvquEMpRqdPcSNzeL3fS3MwBNDwlQDvIvKqroD4PO3ONrKaKx3kDacnde5PNRbn8ZDU6ugzXFwoA8KDNlOSSepvAbXVrZGbc+syH1nUTQr62mrsgDbd9/EPGAOkydR1IHh3Wvi+bkdfISonU1ANj1l2p4VUXbex35ABzAKNtw3AkcyBztD9XxAkJZNlshvFdhy5nn8oAbggkHBEUTVyTew+fOKVHU90VRCdTTc1GulMqcWzd1cDaPTr085VxOqf8OoVordAyMaRUOVbawFzYgG4OBA0r1aiuxLuyBVJdt22mnujcx3AghbAcpscB11BFNSom7Vd6aq1HG6kqlSSHUnNyWuD1IlA+l1K6jT1G1OprBlZdlJae5LYHeHkqqOXTpzvLezfGF07MCgctTvdwqlXsTdWsxtYYwL3viLsyzbj3RZWqLaotlamVsWar5DaWO0EG07ng9QKxVWQUzSDBQhIBv8Afdr3Iz8mPwjFV0KNajRKVBUALd5uZlqNsf7im6i9yAWawW4vNZdCKVNHCLT1D7VbfTIZgxAYNsuocFr4xi3W8pOqFR2GSocgG6sCALKoNvd6ZuDmadbU02WxdlB8PvlRz5qB16SCdaltVVp1SlibBlLNfmQwuPXHMS/7XuICKWvktnal+QZjnqcZOJXT1ab1sMJexCqOfPPPMsetZr+Eq1jjB+Z6wBqemIq7xleR31GwM+JBkXGM+R8xCk06sST41bADqN1wenpeD0dTuJKKQlMbbFRckG+D5S3c1ySxzYqCQSD1AvyEA0LcGy4Hm22/UC4zH09PwWNsY53vbmb9f7SinqPDZm25tbGeuZCjqwFK7ibHm2bfMQB6wYkJTuRkFzkLkk4OTk+flMTiXD6xLDeqBSPEykqwtkjOLY/GdCp25dyxJBUch8DIa5Q9tw3Z5QPMK1KsFdqjOFVgrEIckttumDdeRv0vKOKcLqBNrvliArBjTbPug3xfI+PlPROJC3uYXO8bb8+YUdLzL06Mylail95NhU2ta17Y5AZjB5ynZGoCzPeoUtgPm5xtO7GMZvDdHwjbVDuFpn3QGYkr4grPa3UH+4E6jivY3fU8NVkBXxgAbtx8gBYCxt8h5SinwsUFPeX30wTT8XNDhibjBJJNuWB5SYOQ46KZqMjqqsreN0b3l8IyAueeeo5wjV8HvSRqbq6FsVVUs6kEhdoW2BYiw62PWa+s4fR3Gqz2QulVQQAj2GRyuMnNjmY+r11VjsSoKVAXZe7BUXvcWa1zYgeUKG0XCmrPUO12qFlKVHJVlt1YG9wtuQBxG1DPTNqpsahLEqPCXsRbK2HNTytjmDCVoVK1IhXqtWR2cuXO3baygMTgdeUE4PTSt3iVbXy4Y1Np3gbcG2ev1gW6isALrddp7pDvAZi1yd4csABe98DJ+MO0HGlVF70VmqpSZ+hFgdoAK3sthgkdfKVVdHSsu6oj1Ws2Nqom0C4KgWNwoEzK7by7hwpsbG9iemwtz90AW5WgFUOKU++UOtQJkNezF7G6qyADO7mRckzM4tUpmqRRR0pr4QGJBuDk5yATfBP0lnC3VnC1Cqgqy7mXC35MLWO71lnEtPS7wL3hYEX3rcgsfO5/V4RfwjQ6R0vXrFHJZdu62eYa9mBxAG4FU2aeoCp747UVSu4bTjcOR9fxlnGOEGgiXKNuvcoc/OAUKJvYAnrjmPUeUB9X3lI1KdRAGbaxuq7lzvBU/dvfp0ka9So1JC9S6glEQvcqVAzsvdRY4PWVNe+Sb9T1jGj9IEWIvi31ikTSMUD/2Q=="/>
          <p:cNvSpPr>
            <a:spLocks noChangeAspect="1" noChangeArrowheads="1"/>
          </p:cNvSpPr>
          <p:nvPr/>
        </p:nvSpPr>
        <p:spPr bwMode="auto">
          <a:xfrm>
            <a:off x="63500" y="-954088"/>
            <a:ext cx="2314575" cy="1981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8070" name="Picture 6" descr="http://winepressblogger.com/wp-content/uploads/2010/10/sugar-in-wine.jpg?9d7bd4"/>
          <p:cNvPicPr>
            <a:picLocks noChangeAspect="1" noChangeArrowheads="1"/>
          </p:cNvPicPr>
          <p:nvPr/>
        </p:nvPicPr>
        <p:blipFill>
          <a:blip r:embed="rId3" cstate="print"/>
          <a:srcRect/>
          <a:stretch>
            <a:fillRect/>
          </a:stretch>
        </p:blipFill>
        <p:spPr bwMode="auto">
          <a:xfrm>
            <a:off x="914400" y="1905000"/>
            <a:ext cx="2514600" cy="2155371"/>
          </a:xfrm>
          <a:prstGeom prst="rect">
            <a:avLst/>
          </a:prstGeom>
          <a:noFill/>
        </p:spPr>
      </p:pic>
      <p:pic>
        <p:nvPicPr>
          <p:cNvPr id="88072" name="Picture 8" descr="http://www.thehindubusinessline.com/multimedia/dynamic/00554/SUGAR_554372f.jpg"/>
          <p:cNvPicPr>
            <a:picLocks noChangeAspect="1" noChangeArrowheads="1"/>
          </p:cNvPicPr>
          <p:nvPr/>
        </p:nvPicPr>
        <p:blipFill>
          <a:blip r:embed="rId4" cstate="print"/>
          <a:srcRect/>
          <a:stretch>
            <a:fillRect/>
          </a:stretch>
        </p:blipFill>
        <p:spPr bwMode="auto">
          <a:xfrm>
            <a:off x="5486400" y="1981200"/>
            <a:ext cx="2895600" cy="2007798"/>
          </a:xfrm>
          <a:prstGeom prst="rect">
            <a:avLst/>
          </a:prstGeom>
          <a:noFill/>
        </p:spPr>
      </p:pic>
      <p:sp>
        <p:nvSpPr>
          <p:cNvPr id="12" name="TextBox 11"/>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SC.5.P.8.2</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Dissolving in Water</a:t>
            </a:r>
            <a:endParaRPr lang="en-US" dirty="0"/>
          </a:p>
        </p:txBody>
      </p:sp>
      <p:sp>
        <p:nvSpPr>
          <p:cNvPr id="3" name="Content Placeholder 2"/>
          <p:cNvSpPr>
            <a:spLocks noGrp="1"/>
          </p:cNvSpPr>
          <p:nvPr>
            <p:ph idx="1"/>
          </p:nvPr>
        </p:nvSpPr>
        <p:spPr>
          <a:xfrm>
            <a:off x="457200" y="5105400"/>
            <a:ext cx="8229600" cy="1371600"/>
          </a:xfrm>
          <a:solidFill>
            <a:schemeClr val="tx1">
              <a:lumMod val="85000"/>
              <a:lumOff val="15000"/>
            </a:schemeClr>
          </a:solidFill>
        </p:spPr>
        <p:txBody>
          <a:bodyPr>
            <a:normAutofit fontScale="92500"/>
          </a:bodyPr>
          <a:lstStyle/>
          <a:p>
            <a:pPr algn="ctr">
              <a:buNone/>
            </a:pPr>
            <a:r>
              <a:rPr lang="en-US" dirty="0" smtClean="0"/>
              <a:t>Would the changes above speed up or slow down dissolving the sugar cube? Explain your answers.</a:t>
            </a:r>
          </a:p>
        </p:txBody>
      </p:sp>
      <p:sp>
        <p:nvSpPr>
          <p:cNvPr id="1038" name="AutoShape 14"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data:image/jpeg;base64,/9j/4AAQSkZJRgABAQAAAQABAAD/2wBDAAkGBwgHBgkIBwgKCgkLDRYPDQwMDRsUFRAWIB0iIiAdHx8kKDQsJCYxJx8fLT0tMTU3Ojo6Iys/RD84QzQ5Ojf/2wBDAQoKCg0MDRoPDxo3JR8lNzc3Nzc3Nzc3Nzc3Nzc3Nzc3Nzc3Nzc3Nzc3Nzc3Nzc3Nzc3Nzc3Nzc3Nzc3Nzc3Nzf/wAARCADhAOEDASIAAhEBAxEB/8QAGwAAAgMBAQEAAAAAAAAAAAAAAwQAAgUBBgf/xAA8EAACAQMDAgMFBgYCAQQDAAABAhEAAyEEEjFBUQUiYRMycYGRBkJSobHwFCNyksHRM+HxJDRTk2Jzov/EABYBAQEBAAAAAAAAAAAAAAAAAAABAv/EABoRAQEAAwEBAAAAAAAAAAAAAAABAhExQSH/2gAMAwEAAhEDEQA/APpJwcGQPyoisIBnrQLpIMKBPQd6vZ5Kt736VUGEyMT1rjrMnk9qKqwT6DFUIO9d30mopYW9pDMIPbvRbam2IPu/90a5akRGZrhO7BGB1oAsIMjqfyoVyQk8TE0xcIBBnJzS99i3lH5VQpqQCTuME5nil7F7fcBwNxHNEvEuzjbOJqmnTYyuxDHieJoGtYf5eyV3DILUiJLtuys9BxxRL77yEZsQSTSunuG5uDDyKPe6Cg0Cd5USCO3rirCFbMAA5FDs7QpKDg/+Ks3mXOI5AoKgAkvGB+ddYEjIgxPHBNWfCoQYAFDaTG3InJB5oOKQBDZ4mh6gwzAHJE4PFdZgrjGOGIzVGEExBnk0HCPcZiR39KCTIIUGYyfWi7i+GMCeCelCurkoZBIifWilhgGRBqtyNp8xIHGfeM0R4ZtinBEE0u8BAMeUkTQUuN5/ZgAfdaPTNVbcRufMcdzXbuxby7wWXdJXdE/Ogb+FTJJ5oCiSWx0kR9f2a6LgNqHA3rg0O2RbLMTnJPrUuCBIUeaAaBJlLXNj+URukDP+6vbKqTEkbQT/AKrjyXaZ7FiO9ds4DPIEmAI47UFpb8KflUq25u1upQe/ZRuNXsjzSYk4rgMOGParptUDPHFGRwJXH/mqxkdRz8K6nmUzMzUMBscxGDUVcwQeeKXYA9YEyaO5hZ7Uu8sCBmeaAN8wuOfSlhMbuw5phxK7YHzpa8YJ2kSecYFUDeDdG3lc8daDcVVtsqDLGRjmmFHmZlEhcj1pXUvthrcFwMz+dAtdYlRAAZZBzkiKBZvA3CQAQFGBXNRelSwJLDkqZmgaEb77EQI4HYxUGzaxbBjnEUwBuPECOlBwLYUDzCaKpJWDEjknrVHHc7SrdTietCbEqCZ6xV3XcxGfiBXG5EfAk0AnEeUz/qhs7YBwCciOa65L2xAMkxmoECKzkkn4UFT5QsCZwRHFUu+ZGiMGJNR7vmhWyZ46GuAbbZBknqfSilwSyhT0GD2oAmWOAD1opYBYwNvWPWgXiBcU/dIEigC0C4IwpHPb4VS6GVVmVCGVmeDVr7EuRAAzj0oO4uFEyJjIj50EssLl124BMmelFdy6EH4kehpS0QsjdDTyvNFDsSdnlJwSBQCvQNqkHdM8/Wqve3tO4Bvz+PpRdQCUC2j5ueeB3/M0mqgFlue6WnAyRjrQMb17mpVvZv8AgX+6pQfRGODnM811WLKAPmYoJbAJmBiOSaIrAECckRzRk4mFgdaHv88mc9K4CAAxPGKiQfNHrioorklfjQXG355miEsYwfX0qXBtEjvigUZoMAdaAy+VjwOT3NMwA5kyf0oTnaDJO3jB5oAkjbgzHpis7XEKGUTtXLU8AchBG4HntSOrtgupIJLfdHWgymDuig8dgJp/wy2GBdBAnAI/X4CqtZZiAyACZx3p3S2wihB93n1oGEXqQNvRutXcEgAnnJqpMeVjAOc12CcngcVRSQCRzAoRhZLY9AOKMokk8DrPag3gWclQYnmoKwVjHvGCBVLw87KD5SJ4pz2Y2hRgjr3pW+vnEzkZoFMhgeAeRV1VXLtMqo8vY0U2hJcg4EfOli586jyzzPailHJZiRuiZxVNRPsgYCsWJDMenaibhcu3AkBRxJ5pa4wF+eVIxI5oAXIe25RTEgT2rl0n2SlBCgdenrUvswDruG0/f6iq7gwDmQAufWaDioFm8PMSMCOZ/wDFWU7vK0weesfs12xCpBAIE/L9/wCa47KHLKSfWOe+KordgurSMHAGc0DVA3AgEyGmBmR61269xbxJEWxDDgiu7hcbfcOYP/VAv/En8I+lShe19E/tFSg+kKzMd26TMUwJG1QTI60Jbe2G4bsBTiIOJ60ZEt2w2Tn0q22DtHHeiWkgExHxq5weKihgRGP9VW6wPHETNS6xBImgXbqyO3EUEMLxkml74O0AD4+tGQ7zPEdu1da0QoJHrigUK7EDQJjAFKPZFxvaeaVMAcY6/oPpT+oGFjsQaFZTyMMbieTQCe0oxzuEjsKGGKjacMfWfr9abd1CgNyeAKVugbxLdDB6UFumwsDPWetF7KZYTSejuk3GBX3SYxxToEoCuT3oKuAqlSck/SgiWSCTkEACiXLqi4VZhIHBqWsweWMyO1ARCAo7gQBSzKWuCfdn6UYBkcESIGO1C/5MDGaCjQFzlSD1rP1Dm0VdYKcQe1aDwBHMDIrM1ZVgARE5kCgSK+zJO4ktxQ77EAbQN0QQeD61dmdkUFZcN+VUZS9hlGYGDRWW1/fcEtP3THSadXzW7ltYleDP51mXx/D6rbbwqmDH+aaDG1dBQyI3NUBFaLlxCApHIqI5lyFncCFk/TNVushBuoJPIIHf9irqpQyQxmJPM1RW+FW2oYjcDLj0zVU3MoQg4OJot9S63FUAjIBnnj60C2SwkloHI7UAv4ZPxt+VSj+0Tt+dSqj6Q1qFAE+pOKbsLA4FVAzu+dGtiF/WoCMuIyapcEJJwBn40WAVn6UK/wC4aKwfFvFE0jgHLRwDWdYva7Vn2gHs7f4iJrN1e7UeM3Ec8PGewr2Jt218MUIIJToKIW8MuOrQxBAMGea2L1sbDzxXlfCWunUMTJ83Feu3/wAgTEkZoMm4pQn0FJ+I6hLGne8fL1g9BFaGpUBT3ryP201x0+gZVMM+DFELafxy9qbxCxjgdq2tObtxVRgCD1Ga8H9nLhbUEwSSeZr3nhxHlnkGpFad3RewQi2Z3flRLKgWcZgU1ek6dG9M0ibsCFE47cVR5bxfUNa8V2sxg5gGtzwaLjIzEnPE15Xxm4z+LuxxnaK9H4AfczyanqtLWDbcMnEz/wBUuzi1aLk+XJ+FM+JKPafCkNS27TOILDaQB61UZd7xS37YqzKsek0udUGuMTu2+o/frXj9XfceJXEYHDRA7Vp6R79m4N1wqTxif1rG1egEEe12nbMgnrXfYG8h9iPMDgUvb9te8u/ydjk/Wt3wXTO90Biu0DMLE1oeS1enVdSyvI3Mckc+tUtMVvOF3COfX5V6X7Q2Ft3g6LBkQRWARsS4WPmIxj8zQS8gCtyg+7A6/wCP+qinbaAM7j5fge9DNyLTKoJLDbBIMH9mhywVFuEwTxxVQy7RZJByBEn9/D86GLY2owMgebIq4CxAGWnHOIrpCt1napgDrx9etAH2lrvb/wDsqUPaP/iX6VKK+tCZj6Ua2IgYJoVuWwcfOmF5FEWAhQOvSg6iCn60c4XdS9xp5gSOKK8D4sP4fxtmI2hoaT++9er8P1C6jRhWMbfrSvj3hQ1ttXHluqfIw/Ss7SNe04AYMrfeBH1ojeS0tmXRREkyKatksskyOlJ6FlueVsLHFaVu0uwhI7iKDO19w2wSOe1fLvtvrWv6gWtxgcDv619M8UBOncZnmvkPjJa94i7NJLH8qzlwjU+xunL3AxkGa9d4Y3824B0aaR+xmiAsB4yBNMWG2+JXVnlsdKT5B7BZuaHH7FZJBV2HQ960tCxOlYcmKQ1B87j8q0PHeMCfFHMCY+lbvgZgIY6g1heJpt1rA8k7hBrc8Egqs+lZ9Vt+IjM4n1rOZS6MF6EmBxWlr+SCflWbq2/lSsiRwK0jzHjuk08i7bXzriR1J/WvPvqC2pABkdTXqPF1Z7BuKvuiWn6V5G2v88QOTms2rHuvs7aS6IYTithnOjvEgTA7dKyvsoPdPEDrWj4wwLMsGSvlIqziMvxDVDVu6blABmRWJfY7LjkRtBkHgetM3XcOQp8jcikNYQLQUMxUttb1oFxckMREkcA9R1olqXRXaQox6/GhIB7eEO1V49TRLS7lDNIDHDdzRTVhlLEg9IjtUYksrYCqIXtBj/dBtNLjcxkTEHmTRi8sLZjB5H+aqOy34P8A+P8AupV/Yp+Mf2mpQfTrRG6ZzFHT54pVDH6TTNs8E9aEFcAgzStxpYxEUyeD+VAvrAnGaBdnTZLHjiTWZqTp7sKCpfdG5TJ+lJ/aU3Qq7WISYwaU8BC3NVZZvuGabQ4zXLBZTI6Gt7wfUrftwR8azPFbZN4kDHWmPs6rHcQCFFFX8XTbYulCRCmM8V8k1Fo3deWMmT1r6p9obuzTXRImODXgNPp92rBCznFZyHpPBrhs6PaiiSO0V23o7j6s3ifLTeg8Pa3pldxAOPjQ72tt2Lws7uOoqo3vCiArKe1J64RceBE5mi+E3JYwQQe1W8St7WJIxxVV4nxpSuvnjHWtbwJpVVxWP9pXI1AxmBMU14BrUtFSTIFZ9V6vXDzZxNZd7c1zeMwcUXXeJ2nO1UYMRIAg0bS2Wv2hutlVgnzR/iqjzfjS/wDorqgHIPWvJWV3NvMn0jiva+P2jb015U5615C0hDDORz61nJY9x9lEhRj1mmPGMsYye3erfZhNtgsAOMGq+KvsumeCOlanEec1z+yRtmCFyImKy9VK2rXUuIM9f3mtbUAC6RAiMkjk1kMGuXglwmFJnGYoLIpW2roF3qRmeK6V9mSqmS2RAnbNEYCN9pSqc7SeRVSxZt9sFS67SI5NBCgDYMz24xRbwUDMc8zNDs/8TFjiRiasy+6qiTP0FUTcPWpR/Y2vxipQfSrXEzOKZQeXnikrDzAJ65xTqnEDgUIMrSI9apcEL6d6lv3Y6zV3JIjtRXnfHNL/ABNggZjKyaxtDZv6e95kYAmAenyr1epTcxEDnigWrQMrAM8z0oyEmnuaq2FLRJzWrptPb0umCKAKDajbuMY4q124SkTRXn/tIPaWjtOZ4FY3hekYXAXSM9vWvSX7am9/Mgr2ijW7NkLJUZMz6dqmkH1aBPDgAuNtfPNdca1qxuBBJya9/q7+6wygwqivMXdKl68WcFmJNKG/AdSRcQHiZ+Nei1oDoGPaeKwtBp1sncywek9/hWlqtT5FEieIFVXk/tRoLt97bWUJJJBPxpLw/wAPvJ5GMMomZxXrdUqsCGM4ilSgVA0EVNAOns7dqGS68z1r0Gnurb07J1AiKxuQDHaOlOISbbNPPQmqjF8duL7G8TnGPU15bTKDcWcmvS+P6e7cUi0CwPA+NZVjwbX2irmwI599Z/Ws2LHs/s8gXREkcCKR8WcNcmc8Ca0fDbgseH7QIYc9axvFbk+cDc4PHpVGPqD/ADAFGIO6etZxVluMIlj7p/xWjqCLbExO8SccUlbUuoePdIGOtQctoWtgrggwwJ57UG1sa3c35KnA6/KmbsiyxI8xMHpjvS9gqCwgks0GaouVKW0U9SJz+ophFLuFOZGKFBvXHDOGIxuJBiMD8qJdm2yoD5hgzVBfa2Ox/uqVz2Y/Ef7qlB73RsSqbjJBya1bY49R1rL0S5zOe/NaloGBIoRYGDIyKvOMniqMMHt8aqWAHzooV/AJBpUAhYIEk5NNXSDIkfGkiWZoJiOKIMHgKsjJ+lDuMS8ZI71RRAxkjr2rj3PeAPGTHWiB3TKkkDB471z2u3cT93getDuFtwAJgmTjiruPKNu7MTQLal2h+oPAmraTSnaD1OJnmurb3X1WJA5/1WlYtQggAR0oBex2jgSevaktTAIMmemM1qbfxcc0resgsxjn14oM5GO7Y5yeTRHtbySCSD92o9vcSRypMjsKiuSQJmBmDQKvgjHHSndOweDGASoikXabxVjGfn6Uxp7hdztwF4+FRTF1FYEdqDfHkZgPNiirBtzOecUK80jaRgCdwogTXtts5j071mXrm6A3MGI/SjuSRtzgSTSd9NioMl5PPEUUlqVLKQAA/M+lChbK+b3SOT1+VaDIbhZwkgdDx8qT1duTbPLKJxgf9/8AVQKTuVi3lAMjuK4E9mQjAByAZnPNGuEXAzkQVAmOn7/zUVP5gD8gCCeRIFUL3sasJbEDdJPSi6kb9RIO6BGOsVXUPDqyCW3mfh60Tf7G6p3YM54j0qgftL3df7qlG3afslSg+kaS1tCgwX6mn1AA6YoOltwJ6mmCMTFBRjIFL3G8smjXcETn4UpeZi3MQaFR3lABHMUFgYJj5kzRNvn80Ac1HYAEDtmiAqStoGMn3RNDfciGGAY9KIN20E8fd+FLsVLQxGDigJp2XazMcR9apLtbYAEAGZnihFjIDZXoOgoqXS+AeR3+tB3RqSm5iSxMitS2MZxS2ntxCjjGTTij3hRQyoAB+VLXhnJ+lONxt/Kl7qkn0GTQJXV/lggcn60ncQKpiJmCT6itExkcAHmlL6kKwAjEiaIyPEWKQwEbhkjuK7pdQd4AEGOOpoeuVnBSTBJbnmP2aSs3BbuyhxwCeKit8vvlVJwJgYjFSZUiIMZml9G5uoWGBP0P7FM3PfJGCJgUQlqJS2yrg96A1gyAwO4gD9mnnt7ySQQzEc8iraq3CxAgcT0oM9UU2oBM56UnqAoBDAyxG2B9BT1xhbS6xMyJAArOusGt5wpHmIHSgSfcwjKhjkj73zoi2j7K4VhWVgDJ+WKstv2m1m937uJMVbVKdy7R5wJPQTRSzIltcglrkQR+dR/5Wncuo84gd1M0zct77bXMNcBn/wAUlcjfbtxLlp83AHQfrVAtx7r9KlX3P/8AhUqD7DZWFE81HOTHHWrKMDjHWg3G5NVQ7xPsyRgg5pa4A4gwByaLdbyme9L3G2khsURUksCFERmasRKyOozVB7jGNo7d6srAIqzE0RS425to4BkxSuoZFMxk8RVr52AgSC1AebjTgDoTQCvOdobzQRiOtH0jFElgFzn0oVwL7KV3HzSAe9VO728CIA4nrRG7YgoOJHFMAyekxSelP8pQOacB6dhGKNKOJbAz3oNwgA95+tEcyJ+UUteaABORxRA2Png98Ch3UncJPaa6GzJ/1V3BfcCSIyKDC1g/mOpGBmAOlY1xPZ6g7sgt065r0urszceTAjmsK6pHnChZbmMfvH6VKp7QuSUsE7SMmK07iA25EGOkVl6IMFtsI3E5nt2rUuKCoGcicVUU003LrAg4Mkmg+IMVcAkkHkU2hIj04I6UjrmIKswxJBgfnQZ2/edrgQTmf80O5ZhmCiREHOK4xD34TKximgpYJuETkADioM0FfaGwqnbwrHqKqsq5txPlz3FX1gUOSmXyT6dq7ppe8WLEBQZNUWtHawYEbBMmsjWKz6pTJJ6SevX5VqXmNsEAYxnrz2pTVWTs3rBYZQwZPegF7Jvxp/dUofyT6GpRX2UEBSJoFwSDRbkgZoBPFFL3SUXuR3pUkurGc9Kb1ABDK05GKSclFK/GjKzXBsCqAW6k9KELoVmkznB9aoLu1YGGOM9KHcUNcknzDpPHxqguonfuY5ANVtpusecDAj611n37d3JyQKPbXcYIAjEUQjbQ3EdTHlOPhUubVu4EwvbmmlQKWkUrqw1pATAxERmga8PeCGJmc81pbzMD5msPw1zKss8cR3rVsuIPTpmootw545FJ3Ovp+VFe9iYMExS1xiSUUiW5YdKChdSvOe08Uzabdb28t6VnXQGdgnAPPpWhp87e559KBfVoJBYSrA85msfW6djuGMj6V6G8ouT0I4j4Vm6lSplF6iCaBXSf8akAbUGDFaG7cDHA4PYUk9s23CAwrc+vam7AB2zEkHE/vtQcun2VssMmDgVl6km8wJMdvXPFamtaFIX5Vi6rcttCkCSSTPFAK8nsAiW/vZFNKYt7t0SsE1Vba3Qj7fN61TUsEthQQcyPX0igTtbTq/aPLdcYzVrdvLmdygyWBw37iruou25EiBxgQKPpzv3WzgDHM0Cd0bwzMQASZ+HaltRIMuSZXdnP7wK0rqBFUwNxMgETWdeb2pXTru5PSgV2H8YqUz7F/wADfQVKD6td+MDrSqMGYn6GmLpEEDmlmG1JHz70UO6JbJgc0nqj06xzNOXQrSo69aSvZUlhJH6UQpbBlg2YaRHWoCGvFhhVU/ua6xYMSTAbihXV/l7hx/mqDW22+fqcfKnV8toFMzgmkLKhlMmVU9orR05C21JzmaDipsXcYDEUlqka60tmFz2p+8drHIiKRuMFLZgMM96BaxFlkO7npTyXCBuEgFs1nXQwK3CMDgAcUyjllTAgcDvRBrl6VxIHSOtcNzZbwMz0zQXwd8eUjIB4NDW4d7cFR9c1BcgwqASWy3NOKf5pU9Og4pS20lT0B7/Sj2Xlju94+nSgbUbpECBgTSdxQ9y42+eMU0SdsxmliGDQvJxiigsiliCD8Sa5aGwmeeg7CmGt8gGeoJqsBN09RGKAGoJcDMZwTWTrlKpbRDJEZ7TWrqwdoUGST0xIpK+BcvFRGIBMUALZKWgFUBgYj0pa0oL7iBAkmT2rQNqAdwGcZ7etZ9kH+JFuIIMEUHdhDllzuGGp2zaFoFiCxIzVGCEkKIExPUelFtswtlSBMCJNArrTuBhYI4H4RWWxCy6sdwEt8ycVpeIsoAjgyBWffC2whYSGMwOaBH+IH4U/vNSjfwqfiX+2pRX1hsRApdjmmGMCCfyoPBoF7zBMjilrirulx5eSBzR78ltvQmTQruFlRniKIQ1JAtEmMGlwWK7CIhpk9qY1aiQVALNyKpZUO24yRBgdjVDNoIsCZ3DJApm3Kg9R0pO021zPmPSmmb2dsEckQfnRAdXeAT14FAtozLNzGOBQb9yVjjbwKNpmBVmHaM8moJci4sFYPrQ4K8424FHtguIJkcz3oFwkOycEHAHQ/s1Re625PeEtyO1LIPMCCWHwiKPs2KHcgMeAelQIBuKyAwzP7+NBXeVMA+9HxFMqGDoRgtj4VS3ZJJI43YjrRwFW4FAATnvFAeJWJzQ7g9mDGD0xREO7dugTlTVL53MwPbmiqsBjMkDPrVWy0zgdKCXAIz14o6+cj8PJHrUC2p4JwcUrZtFn4LbsVoapSSEGKpZtKkgDEQJoE9SjFwDgnJArONrYyyDu3e8DWtqgBbJPvdMcVn3XAYKM7xwcY7z++KovZIJf2Y3HMyOPjUurBVhIHMnpVNK2wbXP3pkda7d3LbLORDHFQKag7ggJED5R+81l6p/aupZjJED/ALFO3SVtM6yQGmSOPU/vrSRAZmudO3WaCRb/ABn/AOs1KHvt9/yNSivrFzkVR+B/TUqUUtc91qA3u1KlGWde5H9QqablPn/ipUqgmn/5F+H+6NrPcPyqVKIzH/5R/VRNHwP33qVKgc03/An9NBf/AN239X+qlSqOaj3zVz934/7qVKBnT9fn+tUXhfhUqUBT/wAY/p/zQ9R9/wDpqVKBZfff+v8AxTtr3R8alSipe99qGePl/mpUohfWe6f6hWPd/wCUf/pNSpRRLXFv+mu67hfl+oqVKgy9R7l/4n9RWdb6fCpUoq1SpUoP/9k="/>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66" name="AutoShape 2" descr="data:image/jpeg;base64,/9j/4AAQSkZJRgABAQAAAQABAAD/2wCEAAkGBhQSEBQUEhQUFBQUFBQQFBQUFBQUFBQUFBQVFBUUFBQXHCYeFxkjGRQUHy8gIycpLCwsFR4xNTAqNSYrLCkBCQoKDgwOFA8PFCkYFBgpKSkpKSkpKSkpKSkpKSkpKSkpKSkpKSkpKSkpKSkpKSkpKSkpKSkpKSkpKSkpKSkpKf/AABEIANAA8wMBIgACEQEDEQH/xAAcAAABBQEBAQAAAAAAAAAAAAAEAAECAwUGBwj/xAA9EAACAQMCAwUFBQYFBQAAAAABAgADESEEEgUxQQYTIlFhBzJxgZEUQqGx8BVScsHR4SMlM7LxFhckU2L/xAAXAQEBAQEAAAAAAAAAAAAAAAAAAQID/8QAFxEBAQEBAAAAAAAAAAAAAAAAAAERAv/aAAwDAQACEQMRAD8A82JkTHMiZ0ZK8a8RjQFeMTHRCTYAknoBc/QTW0nZDV1fdoVPiw2j8YGMYp22i9kusf3tiD4kmdFoPYqo/wBWozegwI0eTR1QnkCfgJ7vpPZXpE+4D8czY03ZDTpyRR8hJpjwHT9mtQ4utJrfSWp2R1RNu6M+iqegpqLBRH+yJ5CTVx856rsnqaYuaZPwzMyrp2X3lI+IM+namhRuaiZ2r7LUKg8SKfkI0x83RT2/ivsu09RTsG09CMTkK/sgr3O1xbpcS6jz+0Vp1PEPZxq6QvsDj/5/pOZqUypIYEEYIPMQK7RrSUVpRCKSIjWgRjxWikDRR4pQo0eKA0UUUBRRRQDTGj2jQImNJRrQPafZPo6Z0Afu1373DMRkkHznbipbynL+zAr+zKQUg+9ut+9c3vOkcTFai3v44qQa8StAJ3RXg2+TFSBbeKVivK6mqAgX3i3QJtd85U2vgaJeR70TLOrvItqYGm+oFpyXaHsTpa61HFMCqykhhjxWxNZq0cVY0fPWo0rU3KOLMpsRK56D7QezV6wqp9/DfHpOYXs0585pGIRGm8ezD+siOzD+sDDtGInQDsu3rH/6Ub1gc7FOjHZNvWP/ANJN6wjm4p0b9lSPOZ+q4QVgZkaTdLSEoUUUUDQIjWk7RiIECJG0stGtA9q9kVHbw+5+87H4ZnWVJzHsrH+XJ/E3+4zqHmK1FRjRWzFeZUi394t1hb9ekiOvnGZoDlvSC6p4RyH4/WBak4/nNAdqsgakgxkbyIt3x98pDRBpNVaGiRz1lZaTQwG1eh7xbEXlVHgI8prcNFyR6TWXTTSOXPAR5Rv2CPKdUdPG+ziBy44EPKSHAx5Tpvs8XcQOa/YY8ov2IPKdL3AjGjA5HVcGFuU5XjPCLXxPTtVQFpynG6AsZR5BxfS7TMudH2kTJnOSslFGtFKNSKNFAUjHMaB7J7ItYG0TJfxI7XHkCbidlVM4n2QaBV0r1LeJ2IJ9FwJ21SYrUUA3MY/8SSnMbqD6zLSI/I2jG0djGXlf9ekCJMD1jCwELgGtfPylQIxkDHYxryUK8lGAitIHvJLIyxBA1eEYJmsasw9FVsYS2pmkaJrRjWmYdVIHVwNXv43fzJOrkTq40a32iRNeZJ1ccamAbqK2JzHGmwZuVKlxMHi3IyjzPtKvOcwZ1naNec5QzUZNFFFKrRvFeNFCHvGijCB7h7LV/wAvTlzPL4mdO4nK+yypfQKB0LfmZ1NVpitRT1kScesdjImZaM4/X9YkFvX/AIknEr3m5+v0/vAZj+hM/WpmaAGPw/X4wPVrKgEiRkyIwEgYRxHCx9sga0mse0kFgWI0sdpCkuY9SWiDPIF4zGVkyKmXkS8rJjEwJ75bTaDXl1MwgsnExuKcjNfpMnifIzQ877RrznIsJ2faFec5Flm4yptFLLRoQZaKSMjKGiBiJjQPW/Y7u7irc+HfgfLM7qpznJezCpTXRDba5uW+PWdO1S5mK1CcxpEvFzt5TKpEyPn5mMOQt1vGCW/rf8YVJmxAtXzhjfhz+kD1NI3v0lQHaLbJlY4WSiKrFtlgSS2TIiBJKscLLEWVUkWVVIUtKDV0hAryomWOZUxkUxMiTGJkSYEwZdSMHBl1MyxBd8TL4jyM0r4mZxE4M0OG48vOcjUTM7DjfWcpU5zcZUbIpO0UIsMjJsJWZUImKNFCjeH8arUP9JyoPTpNzhvtG1NNwWIdeo6zlSI1pB6h/wB0aLLlXU+Vp0XCu1+nr0tyuFIADByFIz5GeIoJYBGLr6Eo1VbaVYEehvfHpJXHxngmi19Wkb0qjoeV1YjE9P8AZ5V1FakTXdmW/gJte3x6j4zNi660/QfzMG1HOWVdO2bH4X/GUjTvi9pNXFQSSCy4UDGKTNFQWIx5EmZyrqQkxUlBeRNT1lw0UdTIGrfnBmqSBrjzmkTq0vKCMYQNUJCpVVvjGGhmaQvGqGxtIF5FWgy6m0EFSW06kqDt2Jl8RfEMariYvFNVgyxHMcafnOWdsmbXF9TznPvUm4id4pT3kUIKYyBkiZEyoaSUSJEmohT2jGnLEWWWgUqJaix426UTInvPY+iBpEsLeEflPA90+hOygH2Wn/CPymelgt6UVGlmXssdVmGgev1GwYExa3Ej5D5zT4yxFrfOczqnlQXU4jzgr8QgNR4O1STRoPxDHOVtrpn95aNfMmqLOrMYagnrBGaOrQgs1SMXllA5zn1gStCaOTKLNTWs30lDaiZXG9fsrMvkF/2iZrcW9YxXRnWCSTXjznIVOL+sqPGfWMR2Oo4oLc5z/FOKYOZj1uM+sxtbxImUS4hrbmAlpUWvEWlRZuile6KBq7IxkryLTSGkkEQSEU6eIDokYmWhZRUlDNFtkAZcEMghsnvnYV76Onm/hE8IE917A6M09HTB/dElWOiYRpMiRmFYvHhy878/Sczqjm06bjiE29PKc1qhb+0UAMZSRky6p5ygmZVUxkd0kTIGA948jEIFwhenteCJDNO2ZqI4PtbqNusqgX5r589i3mE+tM3u1dAnV1Sf3hbrjatpiNpZrEBvqjKzXMN+zSPcRgFuTHGmhdOlmENTgZL0ZURNDUUoM2mPlAHilvdRSjYNCJdPDwohNPSiVGaKEci0Oq0rco1LTwAmaUNNLUaA2vAqdLOYU1Cjcw9aOILbbmaGirgj1gZtWlZh8R+c+gezB/8AHT+EflPF6uk90kdQZ7P2bt3C28hM0axjER4xEisTjvMY9DOa1PP5zou0Bsy+v4WuZz2oHO8lAFU3/lBmhNSDNMqqcyBkmkTAaK8iTHBgX0rw3TwGkYfpBmaiOO46g+0VLfvdL/OZVUQ3iTWrVFvezsL/ADgtSmbToyFIkCJZtMg8KgmJNnlRxKy8gvRdxjVEkadTEp1WoJxAoIilJihHV1KYBhagbbzAfUNfJha8RNpQa9SDjXhTBhqLydHR3YXF8ygt9cGj6OkGJ8pq6fs2XW4sYk4IyNcYHIiRQtXhim1+sknDwhwJ0i8KBS7EekDrKFw0gz6QufFkCeq9lq4NFbeU8v1GTdRnA5TtOx9R6YAf5RR3AildOpeWTKsHtA1iuPT0AnP6n0nQcf05JU3x1HoMzC1CyUZtaCviFVucFeRVLyu8leU7pA5McNIFog0qCaZmhpmmXTaaOlMo4Tjde2srX/8AYeUoqaoWxK+P6i+qrE4/xGH0x/KCd8LTSDKdQWlLuLwRahJxDtBpA5yYF2LTNqYMK1ul2NYE2gwF4FN5ELLkQfrnBq7WNpRIpGle+KAfSpF2tfJh9DRlm2DxG06ah2d0qBTVLBmQOBf8oVqdTR02xqCh2qAg7rXW3W8owKXCGpjxofPGcTV4fwXeNwU562NvlFo69R6yd+GCVQwRsBCQCfeMKodqVCLQVlViSt+dje2besDo+FIFp7BkiPT0B3XaZmm1GqpUyxRSpaxb7wza5XymjoeNu5WyKbsVLFhYW54kBep4NuFwbQDU8EUuLDyJm3R1pZrc+l1GPmZd3JF91gM8ucKw34QbjwgDzk6VKqGA6XmyqlhkdMAxxW2ixKra1ySMQDtFqbWBmmGxMaqosCCSB5db8pbpNaQQHFr8iMj5+Ugr4wb1AOm2/wA7zA1c6Di/NT6Gc3ratpBn6gwGq8s1FfEza+pB/XlGC6pVlRqQKtqbG/6+kpra4AC7Dn1IGfKAfv8ArI97aZD8apgm7qOpyMAwZu0KXsGBN8AXJ+AtA6WnVmloqmbec4Wp2pRSR4iRzG03l+l7aqpB2VOduVs9MwMnj1vtda17d41oNp9MWaw+E0dHQrVajVFpg72LEEgX6m1/zmvquEMpRqdPcSNzeL3fS3MwBNDwlQDvIvKqroD4PO3ONrKaKx3kDacnde5PNRbn8ZDU6ugzXFwoA8KDNlOSSepvAbXVrZGbc+syH1nUTQr62mrsgDbd9/EPGAOkydR1IHh3Wvi+bkdfISonU1ANj1l2p4VUXbex35ABzAKNtw3AkcyBztD9XxAkJZNlshvFdhy5nn8oAbggkHBEUTVyTew+fOKVHU90VRCdTTc1GulMqcWzd1cDaPTr085VxOqf8OoVordAyMaRUOVbawFzYgG4OBA0r1aiuxLuyBVJdt22mnujcx3AghbAcpscB11BFNSom7Vd6aq1HG6kqlSSHUnNyWuD1IlA+l1K6jT1G1OprBlZdlJae5LYHeHkqqOXTpzvLezfGF07MCgctTvdwqlXsTdWsxtYYwL3viLsyzbj3RZWqLaotlamVsWar5DaWO0EG07ng9QKxVWQUzSDBQhIBv8Afdr3Iz8mPwjFV0KNajRKVBUALd5uZlqNsf7im6i9yAWawW4vNZdCKVNHCLT1D7VbfTIZgxAYNsuocFr4xi3W8pOqFR2GSocgG6sCALKoNvd6ZuDmadbU02WxdlB8PvlRz5qB16SCdaltVVp1SlibBlLNfmQwuPXHMS/7XuICKWvktnal+QZjnqcZOJXT1ab1sMJexCqOfPPPMsetZr+Eq1jjB+Z6wBqemIq7xleR31GwM+JBkXGM+R8xCk06sST41bADqN1wenpeD0dTuJKKQlMbbFRckG+D5S3c1ySxzYqCQSD1AvyEA0LcGy4Hm22/UC4zH09PwWNsY53vbmb9f7SinqPDZm25tbGeuZCjqwFK7ibHm2bfMQB6wYkJTuRkFzkLkk4OTk+flMTiXD6xLDeqBSPEykqwtkjOLY/GdCp25dyxJBUch8DIa5Q9tw3Z5QPMK1KsFdqjOFVgrEIckttumDdeRv0vKOKcLqBNrvliArBjTbPug3xfI+PlPROJC3uYXO8bb8+YUdLzL06Mylail95NhU2ta17Y5AZjB5ynZGoCzPeoUtgPm5xtO7GMZvDdHwjbVDuFpn3QGYkr4grPa3UH+4E6jivY3fU8NVkBXxgAbtx8gBYCxt8h5SinwsUFPeX30wTT8XNDhibjBJJNuWB5SYOQ46KZqMjqqsreN0b3l8IyAueeeo5wjV8HvSRqbq6FsVVUs6kEhdoW2BYiw62PWa+s4fR3Gqz2QulVQQAj2GRyuMnNjmY+r11VjsSoKVAXZe7BUXvcWa1zYgeUKG0XCmrPUO12qFlKVHJVlt1YG9wtuQBxG1DPTNqpsahLEqPCXsRbK2HNTytjmDCVoVK1IhXqtWR2cuXO3baygMTgdeUE4PTSt3iVbXy4Y1Np3gbcG2ev1gW6isALrddp7pDvAZi1yd4csABe98DJ+MO0HGlVF70VmqpSZ+hFgdoAK3sthgkdfKVVdHSsu6oj1Ws2Nqom0C4KgWNwoEzK7by7hwpsbG9iemwtz90AW5WgFUOKU++UOtQJkNezF7G6qyADO7mRckzM4tUpmqRRR0pr4QGJBuDk5yATfBP0lnC3VnC1Cqgqy7mXC35MLWO71lnEtPS7wL3hYEX3rcgsfO5/V4RfwjQ6R0vXrFHJZdu62eYa9mBxAG4FU2aeoCp747UVSu4bTjcOR9fxlnGOEGgiXKNuvcoc/OAUKJvYAnrjmPUeUB9X3lI1KdRAGbaxuq7lzvBU/dvfp0ka9So1JC9S6glEQvcqVAzsvdRY4PWVNe+Sb9T1jGj9IEWIvi31ikTSMUD/2Q=="/>
          <p:cNvSpPr>
            <a:spLocks noChangeAspect="1" noChangeArrowheads="1"/>
          </p:cNvSpPr>
          <p:nvPr/>
        </p:nvSpPr>
        <p:spPr bwMode="auto">
          <a:xfrm>
            <a:off x="63500" y="-954088"/>
            <a:ext cx="2314575" cy="1981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68" name="AutoShape 4" descr="data:image/jpeg;base64,/9j/4AAQSkZJRgABAQAAAQABAAD/2wCEAAkGBhQSEBQUEhQUFBQUFBQQFBQUFBQUFBQUFBQVFBUUFBQXHCYeFxkjGRQUHy8gIycpLCwsFR4xNTAqNSYrLCkBCQoKDgwOFA8PFCkYFBgpKSkpKSkpKSkpKSkpKSkpKSkpKSkpKSkpKSkpKSkpKSkpKSkpKSkpKSkpKSkpKSkpKf/AABEIANAA8wMBIgACEQEDEQH/xAAcAAABBQEBAQAAAAAAAAAAAAAEAAECAwUGBwj/xAA9EAACAQMCAwUFBQYFBQAAAAABAgADESEEEgUxQQYTIlFhBzJxgZEUQqGx8BVScsHR4SMlM7LxFhckU2L/xAAXAQEBAQEAAAAAAAAAAAAAAAAAAQID/8QAFxEBAQEBAAAAAAAAAAAAAAAAAAERAv/aAAwDAQACEQMRAD8A82JkTHMiZ0ZK8a8RjQFeMTHRCTYAknoBc/QTW0nZDV1fdoVPiw2j8YGMYp22i9kusf3tiD4kmdFoPYqo/wBWozegwI0eTR1QnkCfgJ7vpPZXpE+4D8czY03ZDTpyRR8hJpjwHT9mtQ4utJrfSWp2R1RNu6M+iqegpqLBRH+yJ5CTVx856rsnqaYuaZPwzMyrp2X3lI+IM+namhRuaiZ2r7LUKg8SKfkI0x83RT2/ivsu09RTsG09CMTkK/sgr3O1xbpcS6jz+0Vp1PEPZxq6QvsDj/5/pOZqUypIYEEYIPMQK7RrSUVpRCKSIjWgRjxWikDRR4pQo0eKA0UUUBRRRQDTGj2jQImNJRrQPafZPo6Z0Afu1373DMRkkHznbipbynL+zAr+zKQUg+9ut+9c3vOkcTFai3v44qQa8StAJ3RXg2+TFSBbeKVivK6mqAgX3i3QJtd85U2vgaJeR70TLOrvItqYGm+oFpyXaHsTpa61HFMCqykhhjxWxNZq0cVY0fPWo0rU3KOLMpsRK56D7QezV6wqp9/DfHpOYXs0585pGIRGm8ezD+siOzD+sDDtGInQDsu3rH/6Ub1gc7FOjHZNvWP/ANJN6wjm4p0b9lSPOZ+q4QVgZkaTdLSEoUUUUDQIjWk7RiIECJG0stGtA9q9kVHbw+5+87H4ZnWVJzHsrH+XJ/E3+4zqHmK1FRjRWzFeZUi394t1hb9ekiOvnGZoDlvSC6p4RyH4/WBak4/nNAdqsgakgxkbyIt3x98pDRBpNVaGiRz1lZaTQwG1eh7xbEXlVHgI8prcNFyR6TWXTTSOXPAR5Rv2CPKdUdPG+ziBy44EPKSHAx5Tpvs8XcQOa/YY8ov2IPKdL3AjGjA5HVcGFuU5XjPCLXxPTtVQFpynG6AsZR5BxfS7TMudH2kTJnOSslFGtFKNSKNFAUjHMaB7J7ItYG0TJfxI7XHkCbidlVM4n2QaBV0r1LeJ2IJ9FwJ21SYrUUA3MY/8SSnMbqD6zLSI/I2jG0djGXlf9ekCJMD1jCwELgGtfPylQIxkDHYxryUK8lGAitIHvJLIyxBA1eEYJmsasw9FVsYS2pmkaJrRjWmYdVIHVwNXv43fzJOrkTq40a32iRNeZJ1ccamAbqK2JzHGmwZuVKlxMHi3IyjzPtKvOcwZ1naNec5QzUZNFFFKrRvFeNFCHvGijCB7h7LV/wAvTlzPL4mdO4nK+yypfQKB0LfmZ1NVpitRT1kScesdjImZaM4/X9YkFvX/AIknEr3m5+v0/vAZj+hM/WpmaAGPw/X4wPVrKgEiRkyIwEgYRxHCx9sga0mse0kFgWI0sdpCkuY9SWiDPIF4zGVkyKmXkS8rJjEwJ75bTaDXl1MwgsnExuKcjNfpMnifIzQ877RrznIsJ2faFec5Flm4yptFLLRoQZaKSMjKGiBiJjQPW/Y7u7irc+HfgfLM7qpznJezCpTXRDba5uW+PWdO1S5mK1CcxpEvFzt5TKpEyPn5mMOQt1vGCW/rf8YVJmxAtXzhjfhz+kD1NI3v0lQHaLbJlY4WSiKrFtlgSS2TIiBJKscLLEWVUkWVVIUtKDV0hAryomWOZUxkUxMiTGJkSYEwZdSMHBl1MyxBd8TL4jyM0r4mZxE4M0OG48vOcjUTM7DjfWcpU5zcZUbIpO0UIsMjJsJWZUImKNFCjeH8arUP9JyoPTpNzhvtG1NNwWIdeo6zlSI1pB6h/wB0aLLlXU+Vp0XCu1+nr0tyuFIADByFIz5GeIoJYBGLr6Eo1VbaVYEehvfHpJXHxngmi19Wkb0qjoeV1YjE9P8AZ5V1FakTXdmW/gJte3x6j4zNi660/QfzMG1HOWVdO2bH4X/GUjTvi9pNXFQSSCy4UDGKTNFQWIx5EmZyrqQkxUlBeRNT1lw0UdTIGrfnBmqSBrjzmkTq0vKCMYQNUJCpVVvjGGhmaQvGqGxtIF5FWgy6m0EFSW06kqDt2Jl8RfEMariYvFNVgyxHMcafnOWdsmbXF9TznPvUm4id4pT3kUIKYyBkiZEyoaSUSJEmohT2jGnLEWWWgUqJaix426UTInvPY+iBpEsLeEflPA90+hOygH2Wn/CPymelgt6UVGlmXssdVmGgev1GwYExa3Ej5D5zT4yxFrfOczqnlQXU4jzgr8QgNR4O1STRoPxDHOVtrpn95aNfMmqLOrMYagnrBGaOrQgs1SMXllA5zn1gStCaOTKLNTWs30lDaiZXG9fsrMvkF/2iZrcW9YxXRnWCSTXjznIVOL+sqPGfWMR2Oo4oLc5z/FOKYOZj1uM+sxtbxImUS4hrbmAlpUWvEWlRZuile6KBq7IxkryLTSGkkEQSEU6eIDokYmWhZRUlDNFtkAZcEMghsnvnYV76Onm/hE8IE917A6M09HTB/dElWOiYRpMiRmFYvHhy878/Sczqjm06bjiE29PKc1qhb+0UAMZSRky6p5ygmZVUxkd0kTIGA948jEIFwhenteCJDNO2ZqI4PtbqNusqgX5r589i3mE+tM3u1dAnV1Sf3hbrjatpiNpZrEBvqjKzXMN+zSPcRgFuTHGmhdOlmENTgZL0ZURNDUUoM2mPlAHilvdRSjYNCJdPDwohNPSiVGaKEci0Oq0rco1LTwAmaUNNLUaA2vAqdLOYU1Cjcw9aOILbbmaGirgj1gZtWlZh8R+c+gezB/8AHT+EflPF6uk90kdQZ7P2bt3C28hM0axjER4xEisTjvMY9DOa1PP5zou0Bsy+v4WuZz2oHO8lAFU3/lBmhNSDNMqqcyBkmkTAaK8iTHBgX0rw3TwGkYfpBmaiOO46g+0VLfvdL/OZVUQ3iTWrVFvezsL/ADgtSmbToyFIkCJZtMg8KgmJNnlRxKy8gvRdxjVEkadTEp1WoJxAoIilJihHV1KYBhagbbzAfUNfJha8RNpQa9SDjXhTBhqLydHR3YXF8ygt9cGj6OkGJ8pq6fs2XW4sYk4IyNcYHIiRQtXhim1+sknDwhwJ0i8KBS7EekDrKFw0gz6QufFkCeq9lq4NFbeU8v1GTdRnA5TtOx9R6YAf5RR3AildOpeWTKsHtA1iuPT0AnP6n0nQcf05JU3x1HoMzC1CyUZtaCviFVucFeRVLyu8leU7pA5McNIFog0qCaZmhpmmXTaaOlMo4Tjde2srX/8AYeUoqaoWxK+P6i+qrE4/xGH0x/KCd8LTSDKdQWlLuLwRahJxDtBpA5yYF2LTNqYMK1ul2NYE2gwF4FN5ELLkQfrnBq7WNpRIpGle+KAfSpF2tfJh9DRlm2DxG06ah2d0qBTVLBmQOBf8oVqdTR02xqCh2qAg7rXW3W8owKXCGpjxofPGcTV4fwXeNwU562NvlFo69R6yd+GCVQwRsBCQCfeMKodqVCLQVlViSt+dje2besDo+FIFp7BkiPT0B3XaZmm1GqpUyxRSpaxb7wza5XymjoeNu5WyKbsVLFhYW54kBep4NuFwbQDU8EUuLDyJm3R1pZrc+l1GPmZd3JF91gM8ucKw34QbjwgDzk6VKqGA6XmyqlhkdMAxxW2ixKra1ySMQDtFqbWBmmGxMaqosCCSB5db8pbpNaQQHFr8iMj5+Ugr4wb1AOm2/wA7zA1c6Di/NT6Gc3ratpBn6gwGq8s1FfEza+pB/XlGC6pVlRqQKtqbG/6+kpra4AC7Dn1IGfKAfv8ArI97aZD8apgm7qOpyMAwZu0KXsGBN8AXJ+AtA6WnVmloqmbec4Wp2pRSR4iRzG03l+l7aqpB2VOduVs9MwMnj1vtda17d41oNp9MWaw+E0dHQrVajVFpg72LEEgX6m1/zmvquEMpRqdPcSNzeL3fS3MwBNDwlQDvIvKqroD4PO3ONrKaKx3kDacnde5PNRbn8ZDU6ugzXFwoA8KDNlOSSepvAbXVrZGbc+syH1nUTQr62mrsgDbd9/EPGAOkydR1IHh3Wvi+bkdfISonU1ANj1l2p4VUXbex35ABzAKNtw3AkcyBztD9XxAkJZNlshvFdhy5nn8oAbggkHBEUTVyTew+fOKVHU90VRCdTTc1GulMqcWzd1cDaPTr085VxOqf8OoVordAyMaRUOVbawFzYgG4OBA0r1aiuxLuyBVJdt22mnujcx3AghbAcpscB11BFNSom7Vd6aq1HG6kqlSSHUnNyWuD1IlA+l1K6jT1G1OprBlZdlJae5LYHeHkqqOXTpzvLezfGF07MCgctTvdwqlXsTdWsxtYYwL3viLsyzbj3RZWqLaotlamVsWar5DaWO0EG07ng9QKxVWQUzSDBQhIBv8Afdr3Iz8mPwjFV0KNajRKVBUALd5uZlqNsf7im6i9yAWawW4vNZdCKVNHCLT1D7VbfTIZgxAYNsuocFr4xi3W8pOqFR2GSocgG6sCALKoNvd6ZuDmadbU02WxdlB8PvlRz5qB16SCdaltVVp1SlibBlLNfmQwuPXHMS/7XuICKWvktnal+QZjnqcZOJXT1ab1sMJexCqOfPPPMsetZr+Eq1jjB+Z6wBqemIq7xleR31GwM+JBkXGM+R8xCk06sST41bADqN1wenpeD0dTuJKKQlMbbFRckG+D5S3c1ySxzYqCQSD1AvyEA0LcGy4Hm22/UC4zH09PwWNsY53vbmb9f7SinqPDZm25tbGeuZCjqwFK7ibHm2bfMQB6wYkJTuRkFzkLkk4OTk+flMTiXD6xLDeqBSPEykqwtkjOLY/GdCp25dyxJBUch8DIa5Q9tw3Z5QPMK1KsFdqjOFVgrEIckttumDdeRv0vKOKcLqBNrvliArBjTbPug3xfI+PlPROJC3uYXO8bb8+YUdLzL06Mylail95NhU2ta17Y5AZjB5ynZGoCzPeoUtgPm5xtO7GMZvDdHwjbVDuFpn3QGYkr4grPa3UH+4E6jivY3fU8NVkBXxgAbtx8gBYCxt8h5SinwsUFPeX30wTT8XNDhibjBJJNuWB5SYOQ46KZqMjqqsreN0b3l8IyAueeeo5wjV8HvSRqbq6FsVVUs6kEhdoW2BYiw62PWa+s4fR3Gqz2QulVQQAj2GRyuMnNjmY+r11VjsSoKVAXZe7BUXvcWa1zYgeUKG0XCmrPUO12qFlKVHJVlt1YG9wtuQBxG1DPTNqpsahLEqPCXsRbK2HNTytjmDCVoVK1IhXqtWR2cuXO3baygMTgdeUE4PTSt3iVbXy4Y1Np3gbcG2ev1gW6isALrddp7pDvAZi1yd4csABe98DJ+MO0HGlVF70VmqpSZ+hFgdoAK3sthgkdfKVVdHSsu6oj1Ws2Nqom0C4KgWNwoEzK7by7hwpsbG9iemwtz90AW5WgFUOKU++UOtQJkNezF7G6qyADO7mRckzM4tUpmqRRR0pr4QGJBuDk5yATfBP0lnC3VnC1Cqgqy7mXC35MLWO71lnEtPS7wL3hYEX3rcgsfO5/V4RfwjQ6R0vXrFHJZdu62eYa9mBxAG4FU2aeoCp747UVSu4bTjcOR9fxlnGOEGgiXKNuvcoc/OAUKJvYAnrjmPUeUB9X3lI1KdRAGbaxuq7lzvBU/dvfp0ka9So1JC9S6glEQvcqVAzsvdRY4PWVNe+Sb9T1jGj9IEWIvi31ikTSMUD/2Q=="/>
          <p:cNvSpPr>
            <a:spLocks noChangeAspect="1" noChangeArrowheads="1"/>
          </p:cNvSpPr>
          <p:nvPr/>
        </p:nvSpPr>
        <p:spPr bwMode="auto">
          <a:xfrm>
            <a:off x="63500" y="-954088"/>
            <a:ext cx="2314575" cy="1981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090" name="AutoShape 2" descr="data:image/jpeg;base64,/9j/4AAQSkZJRgABAQAAAQABAAD/2wCEAAkGBhMSERUUEhIWFBUVFRUUFRUXFxQUFxUVFBUVFBQUFBgXGycfFxojGRYVHy8gJScpLSwsFR4xNTAqNScrLSwBCQoKDgwOGg8PGiokHCQpKS0uLTIqKSoqLCo1NCwsLCo1KiwpKSksKjY1KSwpKSkzLCwtLDUsNSkpKS8tLC0pLP/AABEIAOwA1gMBIgACEQEDEQH/xAAcAAEAAgMBAQEAAAAAAAAAAAAAAwQCBQYBBwj/xABIEAACAQIDBQQGBQkGBQUAAAABAgADEQQSIQUGEzFBIlFhkQcycYGhsSNCcoLBFCQzNFJistHwFVOSwtPhFhdD4/FUY3OTw//EABkBAQADAQEAAAAAAAAAAAAAAAABAgMEBf/EAC4RAAICAQIDBgYCAwAAAAAAAAABAhEDEiExMkETUWGBkfAEFCJxobEjUjPR8f/aAAwDAQACEQMRAD8A+4xEQBERAEREAREQBERAEREA8YzH+uc9flMb+yAZLMphmABJIAFyTyAHWe06gYAqQQeRBuD7CIBlExZwLXIFzYeJsTYd+gJ90ygCIiAIiIAiIgCIiAIiIAiIgCIiAIiYl4B6TMTVkD19ZTxNQ9JZRso5UbPPMS8qUaptJC0UNRYV5mDK9OTrIZZHrTHXx+E9eY5f/MgkixuE4lMqDY3VgSLi6sHFxcXF1FxcaXmtfYNRnztiLnTQJYaOrgWzWIFiBcH1u8Xm5SKlQKCWIAAuSTYADqSeUA0j7BL1HZqlu2WUDMSOwyqW7XMZiRYC3je4rYnYBUHPi8uYm5IKg3KtlH0mmqk9mxJPWwE2NKo9So+W9NCqHMR221cXUHRBpzYE+A5y7h8CiG4XtdWN2Y+1jr8YBGu0RbsrUb2I4993AB857+XH+5qeSH5NMaN0rMpYkVBnW5JsVAV1X9kWyG3eWlmvUyqTAIP7Vpj1iU+2rIP8TAD4y0rX1Gs53Fb5U6JIqqxAFyyKWygm12HQc/5TZYfDU3RauHfIHAZWT1GBFwWT1TfvsD4iWcJJW0UjOMnSe5sYlOljCGCVQFY6Kw9Rz3C/qt+6fcTYy5KlxERAEREAREQBERAMWMrYh9JYqGUMU+ktFFJM1wrNml4aia5KuusuUa2k2kjGLJlMmUyka0lpVZVoumX0kwlak8srMmaoNMLC3jMyJibyCT0NYG50F9fCa2pWDWquDkuODTtq7fVcg8yeag8h2jY+rU3qxT8FqdL1yhJHmFX7zA+5COs5HcepXqbQLilUSktNhV4mcjOQLEF/rkjmOl5tDFqg5XwMJ5tM1CuJ32DVw/0hBZlY6CwAD3C+OUNa+l+dhL81O0ttUKNZOLVVDlYanlmKWJ/ZBynU2l7H4gpSd1GYqjMq/tFVJA075npe3ia6lvvwOT9I+0HpLSNqnC7d2pkqVq2AS7LqBYv7Zd9HmPrVcGDiMxcMwBe+Y0+aFr6nrqeYAnNbC3xqYnGpQNXjU6qMTdFXhOqlgVKjlcBdb+t3zvcCEpsUzrnIvkzDNbvtznVlTxwWNrfjZx4Wsk3lT24Uc7vRuE2IctQr8HOAtRSpZWAJsQARY68uXsm32bhDgaCU9alGmts4H0igakso9YXuezr4HnN1E55ZZSiot7I6Y4oRk5Jbsp4+unBLMpdCFuAL9liO0QbWABzE9ADPMNUKNw3N734bnmwGpRj+0Br4jXoZbqKCCG1BBBvyt1vOXwu81GoUwzM6u1+DVZey5QnhupvfMQAbEAHUddaxhKXBF5TjGrZ1USDB4jOgJFjqGHcymzD2XB17pPKlhERAEREAREQCKqZr8Q2kuV2mqxFWaQRlNlV6Ot5KhsJGWkgWbGJCj6yyrzCnSF5O62kMlIsYSrebJJrsGt5sUExkbwPWMwzXmTzCo1lLdwJ8tZQuUKGEFQM5+s7W+yhyLbwIXN94y/hsOEXKo/3PfItmJajTHcieeUSkc70+LcnLUNWkq3W9MaBTY9vMmYi/VxppJsiupzW+G5WLxFVzQq0xSrZC4fMChVQlxYHMLAG2mpM7TZ+E4VKnTuWyIqXPM5FC3PjpMa20qa5buLuCUAuxcCxJUC5PMcu+cxvxtaqtNGWlW4N2FRkujXsOHfKc4W+a9wNbTdSll042YOMcOrIi5/YKUcUKiKFFQ5TawGYE1FJt98X8VnLYjdXHtjaf0ahUr8X8pDLcpnzXOuYtbTLb4ay7uVhMVWwxNUOLsTSepfNYZWpsc3aIDjn1And4SvnRW5XHLuPVT4g3Hulu0lhk0qfQzWOOeKk011JpV2ltJKCZnubkKqqLszHkqjv0PlPGqstYAnsOtlFuTrcnXrmU3t/7ZlbeLYQxdHhl2pkMHR15qwuAbdRYkW8ZzwrUtXA6p6tL08THYm8FHGK+TMChyVEcAMt72vYkEHXUHoZxtLcRqOLVzWd0osGoqRyA1XM19bewcp0+6G6C4Fan0hq1KpBdyMui3ygLc2tmbqec3zUgeYmzydnKSxvZmHZPJGLyr6kVqJy1mHSooqD7S2R/hwvjLkqYkWq0j3l09xQv/wDmJbnOdIiIgCIiAIiIBBiadxNLVwpvN+zDvleoF7x5iaRlRnKNmn/JzaMs2D1FBtceYleuVBGo8xLqVmbjRSFXKZsqSZhIK1BSRqPMTYUAoHMeYiTJiiWhRAEnmC1B3jzEyzDvmLNkGEiqpdSNdQRb2zLJ/X84v7JBJ892/vK1KmEV1QnDo/aDEvnBXKliLWsdZutl7VatglrIAjNSZlBNlVlDAan6t1vc9JJX2FQrApWopU4TsFzDkrHOoHW2Vl05aTwlblQabhGC0qNMiwIAtxQOWWxNuShb2JtO7XFwVLc87RJTdvY5HdjaGIfGoEWstMIRXFQvlByGx7WinNlsB0v0vN/t7e04csFUPw8ue7lG7YzAILG+hGvjKu097vyTMCOKqVCtQtUPEzHtPw1N7KL2AJ6e+WNtbv4bF10L03J7AZwxVXVkqMqNY3uMq9AbMNe7ZtWpTjsYxjKnHHK2Vt6dvMKFGqvF4NVCxZCysGZVamHI1AsT7xJN2K9epgVFUur1XdVa7K5psSxqEixzZeIQeZ7J6zqaVAKoCjKoAAA0AA0AHhafO9q7wYgY1ETi8cVivD1NM0iwAsvLKVAJb33lY/yR0pL7kz/jlrbf2Ol3t2oaCU7syAv+kAzFCq3UC+lzqNel++QbobyPWw1SrXbSk7LxLWzqqg3sNLi9tPnOjxdFSjB0zrYkqVz3A19WxufCUX2fxqRp5ODRZcuQAK9jrytal321P2ZRTjp015mjhPVqT27iid5+JxqVJai11pM6I4F3sNCtiQTqNDNHultqvWxrBDWNHIeJxCzZXFrWLcmJ0t3X00m22PuimDqPialdqpVGALAKETm19Tc2Fr6ezWe7Y2+2FREUpn4XFJqZiGJJuFykXJbMb37ponFtwgrsyakkpzdUdDTBNakO4u3khX/OJuZzW6G1Ri1XEBctkKEcwHLniAHqPo0I8GnSzgybSaZ6WLeCa6iIiZmoiIgGu2rg6r+o5UW5Alde/wAZxj7SqKxVwbg2N9dR759EnHbeoj8pa3UKffaaQfQyyLqU6W1PD4S0m0h/QnlLDDuHkJKcMO4eQmtGNmS45D1+B/lM2xiHr8/5SD8nnv5NBFl6hiA3K2nif5T3E7R4fMfEn8Jrzh5G1CKFlh94B+z8/wCUgqby9yfAyCpQkTUvAeQihbJP+IKjEBKfMgcv951GzMPWU3qtpb1Rrr5aTmdhr+cUweQJPvAuJ21v6vMpvobY1e5qttYY2Yo2XiIaRb9lzcUnPsZiv3l7pxm7W7+MGOWrVpLQSmjI2UqRVupUABSbi9mubeqOs+kPSDKVIuCCCD1B0IM5De7bD4SmiszqrOV4y2LFcpKgk+q9xYnqBccyBtgyS/xrqZfEY47ZH0K+9Gw8FxRVrUXqVCCxRGsHFO12qAkAgaDx8Zs9i10xVFKtNyL1eI2guGU2NI35WXKtx0AI5zmdh7OqbVwparVdGp1HSlXAF6lMhSysNA9jpf8A3nZbE2EuDw4pUrtlzNdubu2pJtoLmw8BaaZaUdLdyXoY4dTlqSqL38Tg8WuNOORUo1RUFa7Vu3wmpZ+p9XJk6e6159ExVTIrNa9hoOpJ0VfebD3zgtg7316uPo01d3D5hXpsoApkAlioAumU2Hw5mQ7x7cxQxgp0xW4wr/R09TSamG+jOTkRaxLHlqbi02yY5Tai6VIxx5Iwi5K3bN3vbg66UaQWm+JRQ4qKCzsXa2VyObAHNbna4l3cXCV0wariAytmYorestM2yq3d1NugIHhId9N5mwzBEcUyaZqKxQPnIYrkF9Ba1z17Q5S9u9vMlXC0atd6dJ6oNgWC5irlMyBjextce2ZPX2S22/JqtHbPfevL37RQqb60+LTptT+irNw1fMDck5BmS2ik+PI8ps9vbDw9dAcRTz5PVsWVrmwyqVIJzGwt1NpRXcXCJixWs11vWCFvoldWBzZbXFib2vYW5ToMLT4rByLIutMHTMeXEI7rXyjxJ7rZ5MkU08dmuPHOSayUZ7F2atCitNVVbakL6oJ1sPAch4AS9ETkO3gIiIAiIgCcnt/9ZP2VnWTlN4P1j7ol4cTPJwMaMmMhoyabnMYz2eATK0EmJkTSYiROIIK9SQPJ6kgeASbC/WU+98p2lvZON3f/AFlfY3ynZe/4TCfE6cXA9DeznMcThVqKUdQynmD5g+BB1vM0lbajVBSY0mRWH1qgJVV+sxA5kC5tKpW6Lt0rKVfGjC5VqsCjEIjCwe5NgpQet7UHtXrOARcZUx1I06VTMta9TEAsaTUs9zdvVy5NMnPpa802Kr1qlfjM71WQ8TM3MJTOe9hooAF7DSfZ6uBpucxWzH6yko1vtKQbeF56GSHyqXVtP3+TzMWRfGN7OKi15+6KtDH0j2lR+114NUE91yU+c4vaPpDqJiFC5SvGNFqBQhwM+S+a985525dLTu/yJx6tZ/vCm3xyg+ZlJ920NYViKXFHKpwUz6aXzEnW3XnOTFOMb1Kzty45SrQ6Jdr4bDuAuIppV1uqMgqEn9xbE+XvnCb5bDxdSoy0aVMrVCAU8ycSkEUIAQNFXS+lwL853zbLTPmeoxZgEButMsBdgl6YVmHrGxJ6y3hqCKvYUKDroLXv1PjGPNLG7ROXBHIqZptnbLcCglchslLJl55mQU+1UP1j2Sbch+9zm/ldiGdbEXXtEdcrKwB8/kZMtQG9jexsfA2BsfcR5zJu9zVKlRlERIJEREAREQBOU3jNsR9wfjOrnGb3D85X7H4y8OJnk5RRqjvk5xAFucoYcyfiTpo5LJhiu4TMYjw+Mp8YQtRb3k0hbLhr+EgqYm1rg+7WQvUXnc8rSLjqB1ikLZNUqiQO8hq4wdxkFTGdwikLNpu6fzlfY3ynZhf65eE4TdOoWxWv7LTuGc9FJ+8B+M5si+o6sT+kmUTmt6tp5lNGnrfRyO79gfj5Tb1aVVxa4Qe25855g9jJTOb1m6E8h7BLY3GD1MjIpTWlGs3b3YWnTY1UBaqpVlIuBTPNSPHr7p0QFtBPYlJ5JTdsvjxxxqoiIiULlXHYM1MhDZSj5xpmB7LIQRcdHM1VLdgqxtV07GuXtHKXLBjfX1gAegFraXm/iAaNd3MqVFVwS6Il2UckJPbI1f1iLdwA8Zi26a5bCoVuRmIVdbKqgDutluO7lqL330QDU7M2CKNTPnLdkqBqAoLFrL2jp7bm+t9ZtoiAIiIAiIgCcbvf+sJ9j8Z2U47fD9PT+x/ml8fMZ5OUqUeUkaR0OUkadRyELTxhPTEAwaRPJWkTwCtUkTyWpInkg2e5o/OfutO9v7PZOE3KH5yfsNO81v8AjOXLzHVh5TwH+vfaSTHJMpmaiIiAIiIAiIgCIiAIiIAiIgCIiAJx++P6en9g/wAU7CcjviPpqf2D85fHzGeTlKNAaS01raD3yvhxLBpi3PWdRyERpDvHxngwvd8jPWpt0vMSjdxgGH5Ob25DvkNbDkXlilcc1ze8j5SKqCeSke8n5ySCnUonqJFWo2UG4N/HUe0SyysO+Q4lLd2vcfn3QGX9yf1g/YPzE7u+v4ThtyR9O2o9Q/OdxfxnLl5jrxcpmpnsi4yggEi5vYd9udhNON58qlnQkA1b5cpstNsg0zXJJt0HX35mpvYmj/4pXT6Jrk2AvTuTambIM3a/SL8TJMTvNTRabWJFQMy8h2QrMranQMFvryvr1sBuInNpveLgFL+sCFZScwKZba+rlb1joTym02RtTjh2AACuFXUE2NNH7Vjoe1y6QDYREQBERAEREAREQBERAE+X72+kHCVKoWgxqcMlXrCy0BrbKHJ7Zv1UEeM7DfkVGwb06TZWqq9O/WzU3GnUe6fmitQelSOFxdN6dvVZRfkSQbfWF+ovKTlKKuJ1fC4sOWTjmdbOulvom+i8T64m3HIuBYd4Fx56zL+1HP1j5mfH9nbSxdDShVWso+qGuR902YTd0fSZWp/pqDD2j+dpZZZPx86/BSfwmndppfa169T6K2Ibq/xvMDW/eM42j6U8OfWpkfdB+UnHpJwncP8AAZbtH1X6MXiXSS/P+jraQzG3EC/auB8JDiCVNuIp9hv8bTmR6ScIO7/A38pUxXpNw/1VJ9iAfOT2nh+iOyXWX7OofH1F+sfMn5GRHa1Xx9ptb4zh8T6S2YWpUz5gfKafG7Txtcag01PU9gW8WciV7WS40vfkaR+HU39CcvL/AKfTtjek5MNXYCkMRpZ8j5HXW5yqwyv/AIhPp272+FHHqfyVxdbcQPYVKRbUKadzr43tcdbET8tbPFHDtneoKji+VKeqgkW7TnQ+74zu/RGa67USuVyLiL0iCPXVrN2QdbDIva7+/WUjKUpO+HedObBix4o1tO94p3t3+D8L9D9DYbDhbkak82JuTbvP4ch0kgQdwnqz2XOIr4jAI9sy3y3tYkWuLX0PPu7raSZaQAAAFgLAW5DuHhMogGPDHcP/ABynoE9iAIiIAiIgCIiAIiIAiIgGo3j9Sn/8g/gearEbJo11y1qauP3gDNjvPXULTUkZmqXC31IVWzEDuFx5iV8KZIOYxvoiwFTkr0/YQw8mBmor+hYD9FiSPAhl/ga3wn0xDM5DSfEmM5RdxdHyCv6Ga399Tb23P8SGUanocrj+5Pupf6U+1NIKgkaY9xr8xl/s/VnxU+iPEd1Ee6l/pTz/AJUVx/1KS+wJ+FIT7DVEpVljTHuI+Yy/2fqz5aPRnUHrYogdy5/wYD4TA+jnDr67PUPjlX8CfjPomJWabFiSopcCsss58zb8zmdm7sU+PTo4aggqOdHILlR1YsxJAABOluUv7GxCJtmiqXKLW4S6+tYMmdj1JN294HSbrcxwuPLHpQe3tzqP5zk90CDtPDFyqfSqxuQLG1wD4lrD2mR1KVZ+hVE9mKzKSBERAEREAREQBERAEREAREQBERAPmvpDx3B2jh3N8opWYDXQuwJA8j7pvNj7Rp1lzU3DjrY6jwI5j3y7vfugmNQdrJVS+R7XBB5qw7rj3eYPyGoj4aswzFKlNipZSVN1NjY6XGnXnJB9oQyWfKsJv1i0+utQfvoPmmUzdYX0mH/q4f3o/wCDD8YIO5aQ1BOYX0lUDzpVh7qZ/wA4mY9IWFPPij2oPwYwDd1BKdYTWVt+8L0NQ+ymfxtKNbfvD9Fqn7qj5vANhiVmlxiyvi990I7NJz7Sq/K80mL3nqNyVV82P9e6SCwuKaliBUXotj4g3087Tl8UgVj2hz0tcm19Bfy18JeQVsS+VA1Rv2UUk+Sidrul6J3NRauNIVVIYUQQzMRqOIRoB4C5PhKkn1ejyF5nMUmUAREQBERAEREAREQBERAEREAREQBMHoKTcqCfEAzOIBq8duxha2tTD0ye8DK3+JbGabEejLCN6vET7L3/AIwZ1sQDgqvonp/VxDj2qrfIiV29Eh6Yoe+l/wByfRYgHzj/AJRt/wCqH/1H/Umj3n9HuIw+TgK2JDBs5VMuQi1hlBYm9zr4T7HEA+Kbqbk16+JVcTQqJRysWazU9QOyAXGtz3CfR8H6PMBTt+bhz31GZ/gxt8J0kQCCjhEprlpoqL+yoCjyEyv3f1pJCJHp4ecAkUz2eLPYAiIgCIiAIiIAiIgCIiAIiIAiIgCIiAIiIAiIgCIiAIiIBi/KeX/q0yInmXxPwgBJlPAJ7AEREAREQBERAEREAREQBERAP//Z"/>
          <p:cNvSpPr>
            <a:spLocks noChangeAspect="1" noChangeArrowheads="1"/>
          </p:cNvSpPr>
          <p:nvPr/>
        </p:nvSpPr>
        <p:spPr bwMode="auto">
          <a:xfrm>
            <a:off x="63500" y="-1084263"/>
            <a:ext cx="2038350" cy="2247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2" name="Picture 4" descr="http://www.network-graphics.com/images/chem/beaker_hotplate_m.jpg"/>
          <p:cNvPicPr>
            <a:picLocks noChangeAspect="1" noChangeArrowheads="1"/>
          </p:cNvPicPr>
          <p:nvPr/>
        </p:nvPicPr>
        <p:blipFill>
          <a:blip r:embed="rId3" cstate="print"/>
          <a:srcRect l="7576" t="9639" r="46970" b="6368"/>
          <a:stretch>
            <a:fillRect/>
          </a:stretch>
        </p:blipFill>
        <p:spPr bwMode="auto">
          <a:xfrm>
            <a:off x="609600" y="1066800"/>
            <a:ext cx="1524000" cy="3098800"/>
          </a:xfrm>
          <a:prstGeom prst="rect">
            <a:avLst/>
          </a:prstGeom>
          <a:noFill/>
        </p:spPr>
      </p:pic>
      <p:sp>
        <p:nvSpPr>
          <p:cNvPr id="15" name="TextBox 14"/>
          <p:cNvSpPr txBox="1"/>
          <p:nvPr/>
        </p:nvSpPr>
        <p:spPr>
          <a:xfrm>
            <a:off x="457200" y="4343400"/>
            <a:ext cx="1905000" cy="369332"/>
          </a:xfrm>
          <a:prstGeom prst="rect">
            <a:avLst/>
          </a:prstGeom>
          <a:solidFill>
            <a:schemeClr val="bg1"/>
          </a:solidFill>
        </p:spPr>
        <p:txBody>
          <a:bodyPr wrap="square" rtlCol="0">
            <a:spAutoFit/>
          </a:bodyPr>
          <a:lstStyle/>
          <a:p>
            <a:r>
              <a:rPr lang="en-US" dirty="0" smtClean="0"/>
              <a:t>Heating the water</a:t>
            </a:r>
            <a:endParaRPr lang="en-US" dirty="0"/>
          </a:p>
        </p:txBody>
      </p:sp>
      <p:pic>
        <p:nvPicPr>
          <p:cNvPr id="89094" name="Picture 6" descr="http://upload.wikimedia.org/wikipedia/commons/a/a1/Stirring_in_a_glass_of_Water.jpg"/>
          <p:cNvPicPr>
            <a:picLocks noChangeAspect="1" noChangeArrowheads="1"/>
          </p:cNvPicPr>
          <p:nvPr/>
        </p:nvPicPr>
        <p:blipFill>
          <a:blip r:embed="rId4" cstate="print"/>
          <a:srcRect l="48750" r="7500" b="15000"/>
          <a:stretch>
            <a:fillRect/>
          </a:stretch>
        </p:blipFill>
        <p:spPr bwMode="auto">
          <a:xfrm>
            <a:off x="3657600" y="1295400"/>
            <a:ext cx="1848224" cy="2693126"/>
          </a:xfrm>
          <a:prstGeom prst="rect">
            <a:avLst/>
          </a:prstGeom>
          <a:noFill/>
        </p:spPr>
      </p:pic>
      <p:sp>
        <p:nvSpPr>
          <p:cNvPr id="17" name="TextBox 16"/>
          <p:cNvSpPr txBox="1"/>
          <p:nvPr/>
        </p:nvSpPr>
        <p:spPr>
          <a:xfrm>
            <a:off x="3657600" y="4191000"/>
            <a:ext cx="1905000" cy="369332"/>
          </a:xfrm>
          <a:prstGeom prst="rect">
            <a:avLst/>
          </a:prstGeom>
          <a:solidFill>
            <a:schemeClr val="bg1"/>
          </a:solidFill>
        </p:spPr>
        <p:txBody>
          <a:bodyPr wrap="square" rtlCol="0">
            <a:spAutoFit/>
          </a:bodyPr>
          <a:lstStyle/>
          <a:p>
            <a:r>
              <a:rPr lang="en-US" dirty="0" smtClean="0"/>
              <a:t>Stirring the water</a:t>
            </a:r>
            <a:endParaRPr lang="en-US" dirty="0"/>
          </a:p>
        </p:txBody>
      </p:sp>
      <p:pic>
        <p:nvPicPr>
          <p:cNvPr id="89098" name="Picture 10" descr="http://justglasssite.com/glass-pics/ice-water-1.jpg"/>
          <p:cNvPicPr>
            <a:picLocks noChangeAspect="1" noChangeArrowheads="1"/>
          </p:cNvPicPr>
          <p:nvPr/>
        </p:nvPicPr>
        <p:blipFill>
          <a:blip r:embed="rId5" cstate="print"/>
          <a:srcRect l="24000" t="6000" r="24000" b="10000"/>
          <a:stretch>
            <a:fillRect/>
          </a:stretch>
        </p:blipFill>
        <p:spPr bwMode="auto">
          <a:xfrm>
            <a:off x="7010400" y="1066800"/>
            <a:ext cx="1640114" cy="2895600"/>
          </a:xfrm>
          <a:prstGeom prst="rect">
            <a:avLst/>
          </a:prstGeom>
          <a:noFill/>
        </p:spPr>
      </p:pic>
      <p:sp>
        <p:nvSpPr>
          <p:cNvPr id="20" name="TextBox 19"/>
          <p:cNvSpPr txBox="1"/>
          <p:nvPr/>
        </p:nvSpPr>
        <p:spPr>
          <a:xfrm>
            <a:off x="6858000" y="4191000"/>
            <a:ext cx="1905000" cy="369332"/>
          </a:xfrm>
          <a:prstGeom prst="rect">
            <a:avLst/>
          </a:prstGeom>
          <a:solidFill>
            <a:schemeClr val="bg1"/>
          </a:solidFill>
        </p:spPr>
        <p:txBody>
          <a:bodyPr wrap="square" rtlCol="0">
            <a:spAutoFit/>
          </a:bodyPr>
          <a:lstStyle/>
          <a:p>
            <a:r>
              <a:rPr lang="en-US" dirty="0" smtClean="0"/>
              <a:t>Cooling the water</a:t>
            </a:r>
            <a:endParaRPr lang="en-US" dirty="0"/>
          </a:p>
        </p:txBody>
      </p:sp>
      <p:sp>
        <p:nvSpPr>
          <p:cNvPr id="18" name="TextBox 17"/>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SC.5.P.8.2</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Physical and Chemical Changes</a:t>
            </a:r>
            <a:endParaRPr lang="en-US" dirty="0">
              <a:solidFill>
                <a:srgbClr val="FFFF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solidFill>
            <a:schemeClr val="tx1">
              <a:lumMod val="85000"/>
              <a:lumOff val="15000"/>
            </a:schemeClr>
          </a:solidFill>
        </p:spPr>
        <p:txBody>
          <a:bodyPr>
            <a:normAutofit lnSpcReduction="10000"/>
          </a:bodyPr>
          <a:lstStyle/>
          <a:p>
            <a:r>
              <a:rPr lang="en-US" u="sng" dirty="0" smtClean="0"/>
              <a:t>SC.5.P.9.1</a:t>
            </a:r>
            <a:r>
              <a:rPr lang="en-US" dirty="0" smtClean="0"/>
              <a:t> Students will describe how physical and chemical changes are affected by temperature.</a:t>
            </a:r>
          </a:p>
          <a:p>
            <a:pPr lvl="0"/>
            <a:r>
              <a:rPr lang="en-US" u="sng" dirty="0" smtClean="0"/>
              <a:t>SC.3.P.9.1</a:t>
            </a:r>
            <a:r>
              <a:rPr lang="en-US" dirty="0" smtClean="0"/>
              <a:t> Students will describe the physical changes water undergoes as it is heated and cooled.</a:t>
            </a:r>
          </a:p>
          <a:p>
            <a:r>
              <a:rPr lang="en-US" u="sng" dirty="0" smtClean="0"/>
              <a:t>SC.4.P.9.1</a:t>
            </a:r>
            <a:r>
              <a:rPr lang="en-US" dirty="0" smtClean="0"/>
              <a:t> Students will describe how some familiar changes in materials result in other materials with different characteristics.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affected by temperature</a:t>
            </a:r>
            <a:endParaRPr lang="en-US" dirty="0"/>
          </a:p>
        </p:txBody>
      </p:sp>
      <p:sp>
        <p:nvSpPr>
          <p:cNvPr id="3" name="Content Placeholder 2"/>
          <p:cNvSpPr>
            <a:spLocks noGrp="1"/>
          </p:cNvSpPr>
          <p:nvPr>
            <p:ph idx="1"/>
          </p:nvPr>
        </p:nvSpPr>
        <p:spPr>
          <a:xfrm>
            <a:off x="152400" y="1371600"/>
            <a:ext cx="8686800" cy="1249363"/>
          </a:xfrm>
        </p:spPr>
        <p:txBody>
          <a:bodyPr>
            <a:normAutofit fontScale="77500" lnSpcReduction="20000"/>
          </a:bodyPr>
          <a:lstStyle/>
          <a:p>
            <a:pPr>
              <a:buNone/>
            </a:pPr>
            <a:r>
              <a:rPr lang="en-US" dirty="0" smtClean="0"/>
              <a:t>     In the experiment below, water, yeast and sugar interact to create Carbon Dioxide gas.  The picture shows the results after 10 minutes when different temperatures of water are used.</a:t>
            </a:r>
            <a:endParaRPr lang="en-US" dirty="0"/>
          </a:p>
        </p:txBody>
      </p:sp>
      <p:pic>
        <p:nvPicPr>
          <p:cNvPr id="63490" name="Picture 2" descr="http://www.superhealthykids.com/images/New-Meal-Plan-for-Jan-24-_C78C/Experiement-2-75minutes.jpg"/>
          <p:cNvPicPr>
            <a:picLocks noChangeAspect="1" noChangeArrowheads="1"/>
          </p:cNvPicPr>
          <p:nvPr/>
        </p:nvPicPr>
        <p:blipFill>
          <a:blip r:embed="rId3" cstate="print"/>
          <a:srcRect b="13475"/>
          <a:stretch>
            <a:fillRect/>
          </a:stretch>
        </p:blipFill>
        <p:spPr bwMode="auto">
          <a:xfrm>
            <a:off x="3429000" y="2667000"/>
            <a:ext cx="2190878" cy="1981200"/>
          </a:xfrm>
          <a:prstGeom prst="rect">
            <a:avLst/>
          </a:prstGeom>
          <a:noFill/>
        </p:spPr>
      </p:pic>
      <p:sp>
        <p:nvSpPr>
          <p:cNvPr id="5" name="Content Placeholder 2"/>
          <p:cNvSpPr txBox="1">
            <a:spLocks/>
          </p:cNvSpPr>
          <p:nvPr/>
        </p:nvSpPr>
        <p:spPr>
          <a:xfrm>
            <a:off x="533400" y="4953000"/>
            <a:ext cx="8229600" cy="1249363"/>
          </a:xfrm>
          <a:prstGeom prst="rect">
            <a:avLst/>
          </a:prstGeom>
          <a:solidFill>
            <a:schemeClr val="tx1">
              <a:lumMod val="85000"/>
              <a:lumOff val="15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solidFill>
                  <a:srgbClr val="FFFF00"/>
                </a:solidFill>
              </a:rPr>
              <a:t>Which balloon is on the bottle with the hottest water? </a:t>
            </a:r>
            <a:r>
              <a:rPr lang="en-US" sz="3200" dirty="0" smtClean="0">
                <a:solidFill>
                  <a:srgbClr val="FFFF00"/>
                </a:solidFill>
              </a:rPr>
              <a:t>Explain your thinking.</a:t>
            </a:r>
            <a:endParaRPr kumimoji="0" lang="en-US" sz="3200" b="0" i="0" u="none" strike="noStrike" kern="1200" cap="none" spc="0" normalizeH="0" baseline="0" noProof="0" dirty="0">
              <a:ln>
                <a:noFill/>
              </a:ln>
              <a:solidFill>
                <a:srgbClr val="FFFF00"/>
              </a:solidFill>
              <a:effectLst/>
              <a:uLnTx/>
              <a:uFillTx/>
              <a:latin typeface="+mn-lt"/>
              <a:ea typeface="+mn-ea"/>
              <a:cs typeface="+mn-cs"/>
            </a:endParaRPr>
          </a:p>
        </p:txBody>
      </p:sp>
      <p:sp>
        <p:nvSpPr>
          <p:cNvPr id="6" name="Rectangle 5"/>
          <p:cNvSpPr/>
          <p:nvPr/>
        </p:nvSpPr>
        <p:spPr>
          <a:xfrm>
            <a:off x="381000" y="2971800"/>
            <a:ext cx="2286000" cy="646331"/>
          </a:xfrm>
          <a:prstGeom prst="rect">
            <a:avLst/>
          </a:prstGeom>
        </p:spPr>
        <p:txBody>
          <a:bodyPr wrap="square">
            <a:spAutoFit/>
          </a:bodyPr>
          <a:lstStyle/>
          <a:p>
            <a:r>
              <a:rPr lang="en-US" dirty="0" smtClean="0">
                <a:hlinkClick r:id="rId4"/>
              </a:rPr>
              <a:t>Video of Experiment</a:t>
            </a:r>
            <a:endParaRPr lang="en-US" dirty="0" smtClean="0"/>
          </a:p>
          <a:p>
            <a:endParaRPr lang="en-US" dirty="0" smtClean="0"/>
          </a:p>
        </p:txBody>
      </p:sp>
      <p:sp>
        <p:nvSpPr>
          <p:cNvPr id="7" name="TextBox 6"/>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SC.5.P.9.1</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Changes of Water</a:t>
            </a:r>
            <a:endParaRPr lang="en-US" dirty="0"/>
          </a:p>
        </p:txBody>
      </p:sp>
      <p:sp>
        <p:nvSpPr>
          <p:cNvPr id="3" name="Content Placeholder 2"/>
          <p:cNvSpPr>
            <a:spLocks noGrp="1"/>
          </p:cNvSpPr>
          <p:nvPr>
            <p:ph idx="1"/>
          </p:nvPr>
        </p:nvSpPr>
        <p:spPr/>
        <p:txBody>
          <a:bodyPr/>
          <a:lstStyle/>
          <a:p>
            <a:r>
              <a:rPr lang="en-US" dirty="0" smtClean="0">
                <a:hlinkClick r:id="rId3"/>
              </a:rPr>
              <a:t>Changing States</a:t>
            </a:r>
            <a:endParaRPr lang="en-US" dirty="0" smtClean="0"/>
          </a:p>
          <a:p>
            <a:endParaRPr lang="en-US" dirty="0" smtClean="0"/>
          </a:p>
          <a:p>
            <a:r>
              <a:rPr lang="en-US" dirty="0" smtClean="0"/>
              <a:t>Think about:</a:t>
            </a:r>
          </a:p>
          <a:p>
            <a:pPr>
              <a:buNone/>
            </a:pPr>
            <a:r>
              <a:rPr lang="en-US" dirty="0" smtClean="0"/>
              <a:t>    What physical changes are happening to the water as it is heated and cooled?</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SC.3.P.9.1</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Changes</a:t>
            </a:r>
            <a:endParaRPr lang="en-US" dirty="0"/>
          </a:p>
        </p:txBody>
      </p:sp>
      <p:pic>
        <p:nvPicPr>
          <p:cNvPr id="64515" name="Picture 3" descr="C:\Documents and Settings\halletra\Local Settings\Temporary Internet Files\Content.IE5\GY54AD37\MC900441779[1].png"/>
          <p:cNvPicPr>
            <a:picLocks noChangeAspect="1" noChangeArrowheads="1"/>
          </p:cNvPicPr>
          <p:nvPr/>
        </p:nvPicPr>
        <p:blipFill>
          <a:blip r:embed="rId3" cstate="print"/>
          <a:srcRect/>
          <a:stretch>
            <a:fillRect/>
          </a:stretch>
        </p:blipFill>
        <p:spPr bwMode="auto">
          <a:xfrm>
            <a:off x="533400" y="1600200"/>
            <a:ext cx="1371600" cy="1371600"/>
          </a:xfrm>
          <a:prstGeom prst="rect">
            <a:avLst/>
          </a:prstGeom>
          <a:noFill/>
        </p:spPr>
      </p:pic>
      <p:pic>
        <p:nvPicPr>
          <p:cNvPr id="64518" name="Picture 6" descr="C:\Documents and Settings\halletra\Local Settings\Temporary Internet Files\Content.IE5\GY54AD37\MC900013310[1].wmf"/>
          <p:cNvPicPr>
            <a:picLocks noChangeAspect="1" noChangeArrowheads="1"/>
          </p:cNvPicPr>
          <p:nvPr/>
        </p:nvPicPr>
        <p:blipFill>
          <a:blip r:embed="rId4" cstate="print"/>
          <a:srcRect/>
          <a:stretch>
            <a:fillRect/>
          </a:stretch>
        </p:blipFill>
        <p:spPr bwMode="auto">
          <a:xfrm>
            <a:off x="2743200" y="1981200"/>
            <a:ext cx="1393648" cy="838200"/>
          </a:xfrm>
          <a:prstGeom prst="rect">
            <a:avLst/>
          </a:prstGeom>
          <a:noFill/>
        </p:spPr>
      </p:pic>
      <p:sp>
        <p:nvSpPr>
          <p:cNvPr id="9" name="Right Arrow 8"/>
          <p:cNvSpPr/>
          <p:nvPr/>
        </p:nvSpPr>
        <p:spPr>
          <a:xfrm>
            <a:off x="1981200" y="21336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5029200"/>
            <a:ext cx="8839200" cy="1569660"/>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Explain why the images above are examples of Chemical Changes. Can you think of any other examples?</a:t>
            </a:r>
          </a:p>
        </p:txBody>
      </p:sp>
      <p:pic>
        <p:nvPicPr>
          <p:cNvPr id="64519" name="Picture 7" descr="C:\Documents and Settings\halletra\Local Settings\Temporary Internet Files\Content.IE5\3H6YAGFE\MC900013114[1].wmf"/>
          <p:cNvPicPr>
            <a:picLocks noChangeAspect="1" noChangeArrowheads="1"/>
          </p:cNvPicPr>
          <p:nvPr/>
        </p:nvPicPr>
        <p:blipFill>
          <a:blip r:embed="rId5" cstate="print"/>
          <a:srcRect/>
          <a:stretch>
            <a:fillRect/>
          </a:stretch>
        </p:blipFill>
        <p:spPr bwMode="auto">
          <a:xfrm>
            <a:off x="4953000" y="1981200"/>
            <a:ext cx="1143000" cy="1011732"/>
          </a:xfrm>
          <a:prstGeom prst="rect">
            <a:avLst/>
          </a:prstGeom>
          <a:noFill/>
        </p:spPr>
      </p:pic>
      <p:pic>
        <p:nvPicPr>
          <p:cNvPr id="64523" name="Picture 11" descr="http://static3.depositphotos.com/1000606/117/i/450/dep_1175823-Rusty-screws.jpg"/>
          <p:cNvPicPr>
            <a:picLocks noChangeAspect="1" noChangeArrowheads="1"/>
          </p:cNvPicPr>
          <p:nvPr/>
        </p:nvPicPr>
        <p:blipFill>
          <a:blip r:embed="rId6" cstate="print"/>
          <a:srcRect/>
          <a:stretch>
            <a:fillRect/>
          </a:stretch>
        </p:blipFill>
        <p:spPr bwMode="auto">
          <a:xfrm>
            <a:off x="7086600" y="1981200"/>
            <a:ext cx="1447800" cy="965200"/>
          </a:xfrm>
          <a:prstGeom prst="rect">
            <a:avLst/>
          </a:prstGeom>
          <a:noFill/>
        </p:spPr>
      </p:pic>
      <p:sp>
        <p:nvSpPr>
          <p:cNvPr id="14" name="Right Arrow 13"/>
          <p:cNvSpPr/>
          <p:nvPr/>
        </p:nvSpPr>
        <p:spPr>
          <a:xfrm>
            <a:off x="6248400" y="22098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528" name="Picture 16" descr="http://oranges-world.com/data_images/wood-pile.jpg"/>
          <p:cNvPicPr>
            <a:picLocks noChangeAspect="1" noChangeArrowheads="1"/>
          </p:cNvPicPr>
          <p:nvPr/>
        </p:nvPicPr>
        <p:blipFill>
          <a:blip r:embed="rId7" cstate="print"/>
          <a:srcRect/>
          <a:stretch>
            <a:fillRect/>
          </a:stretch>
        </p:blipFill>
        <p:spPr bwMode="auto">
          <a:xfrm>
            <a:off x="1447800" y="3886200"/>
            <a:ext cx="1371600" cy="914400"/>
          </a:xfrm>
          <a:prstGeom prst="rect">
            <a:avLst/>
          </a:prstGeom>
          <a:noFill/>
        </p:spPr>
      </p:pic>
      <p:pic>
        <p:nvPicPr>
          <p:cNvPr id="64530" name="Picture 18" descr="http://staysafesecurityblog.com/wp-content/uploads/fire.jpg"/>
          <p:cNvPicPr>
            <a:picLocks noChangeAspect="1" noChangeArrowheads="1"/>
          </p:cNvPicPr>
          <p:nvPr/>
        </p:nvPicPr>
        <p:blipFill>
          <a:blip r:embed="rId8" cstate="print"/>
          <a:srcRect/>
          <a:stretch>
            <a:fillRect/>
          </a:stretch>
        </p:blipFill>
        <p:spPr bwMode="auto">
          <a:xfrm>
            <a:off x="3810000" y="3886200"/>
            <a:ext cx="1219200" cy="914400"/>
          </a:xfrm>
          <a:prstGeom prst="rect">
            <a:avLst/>
          </a:prstGeom>
          <a:noFill/>
        </p:spPr>
      </p:pic>
      <p:pic>
        <p:nvPicPr>
          <p:cNvPr id="64532" name="Picture 20" descr="http://www.davidsylvian.com/vol13/ashes.jpg"/>
          <p:cNvPicPr>
            <a:picLocks noChangeAspect="1" noChangeArrowheads="1"/>
          </p:cNvPicPr>
          <p:nvPr/>
        </p:nvPicPr>
        <p:blipFill>
          <a:blip r:embed="rId9" cstate="print"/>
          <a:srcRect t="30000"/>
          <a:stretch>
            <a:fillRect/>
          </a:stretch>
        </p:blipFill>
        <p:spPr bwMode="auto">
          <a:xfrm>
            <a:off x="6019800" y="3886200"/>
            <a:ext cx="990600" cy="924560"/>
          </a:xfrm>
          <a:prstGeom prst="rect">
            <a:avLst/>
          </a:prstGeom>
          <a:noFill/>
        </p:spPr>
      </p:pic>
      <p:sp>
        <p:nvSpPr>
          <p:cNvPr id="20" name="Right Arrow 19"/>
          <p:cNvSpPr/>
          <p:nvPr/>
        </p:nvSpPr>
        <p:spPr>
          <a:xfrm>
            <a:off x="3048000" y="40386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181600" y="41148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SC.4.P.9.1</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Basic forms of Energy</a:t>
            </a:r>
            <a:endParaRPr lang="en-US"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would you collect data from this experiment?</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err="1" smtClean="0"/>
              <a:t>Sofie</a:t>
            </a:r>
            <a:r>
              <a:rPr lang="en-US" dirty="0" smtClean="0"/>
              <a:t> needs to create a data table to organize the information she collected.  </a:t>
            </a:r>
            <a:endParaRPr lang="en-US" dirty="0"/>
          </a:p>
        </p:txBody>
      </p:sp>
      <p:graphicFrame>
        <p:nvGraphicFramePr>
          <p:cNvPr id="4" name="Table 3"/>
          <p:cNvGraphicFramePr>
            <a:graphicFrameLocks noGrp="1"/>
          </p:cNvGraphicFramePr>
          <p:nvPr/>
        </p:nvGraphicFramePr>
        <p:xfrm>
          <a:off x="2286000" y="3276600"/>
          <a:ext cx="4267200" cy="2590800"/>
        </p:xfrm>
        <a:graphic>
          <a:graphicData uri="http://schemas.openxmlformats.org/drawingml/2006/table">
            <a:tbl>
              <a:tblPr firstRow="1" bandRow="1">
                <a:tableStyleId>{5940675A-B579-460E-94D1-54222C63F5DA}</a:tableStyleId>
              </a:tblPr>
              <a:tblGrid>
                <a:gridCol w="2133600"/>
                <a:gridCol w="2133600"/>
              </a:tblGrid>
              <a:tr h="518160">
                <a:tc>
                  <a:txBody>
                    <a:bodyPr/>
                    <a:lstStyle/>
                    <a:p>
                      <a:endParaRPr lang="en-US" dirty="0"/>
                    </a:p>
                  </a:txBody>
                  <a:tcPr>
                    <a:solidFill>
                      <a:schemeClr val="bg1"/>
                    </a:solidFill>
                  </a:tcPr>
                </a:tc>
                <a:tc>
                  <a:txBody>
                    <a:bodyPr/>
                    <a:lstStyle/>
                    <a:p>
                      <a:endParaRPr lang="en-US"/>
                    </a:p>
                  </a:txBody>
                  <a:tcPr>
                    <a:solidFill>
                      <a:schemeClr val="bg1"/>
                    </a:solidFill>
                  </a:tcPr>
                </a:tc>
              </a:tr>
              <a:tr h="518160">
                <a:tc>
                  <a:txBody>
                    <a:bodyPr/>
                    <a:lstStyle/>
                    <a:p>
                      <a:endParaRPr lang="en-US"/>
                    </a:p>
                  </a:txBody>
                  <a:tcPr>
                    <a:solidFill>
                      <a:schemeClr val="bg1"/>
                    </a:solidFill>
                  </a:tcPr>
                </a:tc>
                <a:tc>
                  <a:txBody>
                    <a:bodyPr/>
                    <a:lstStyle/>
                    <a:p>
                      <a:endParaRPr lang="en-US"/>
                    </a:p>
                  </a:txBody>
                  <a:tcPr>
                    <a:solidFill>
                      <a:schemeClr val="bg1"/>
                    </a:solidFill>
                  </a:tcPr>
                </a:tc>
              </a:tr>
              <a:tr h="518160">
                <a:tc>
                  <a:txBody>
                    <a:bodyPr/>
                    <a:lstStyle/>
                    <a:p>
                      <a:endParaRPr lang="en-US"/>
                    </a:p>
                  </a:txBody>
                  <a:tcPr>
                    <a:solidFill>
                      <a:schemeClr val="bg1"/>
                    </a:solidFill>
                  </a:tcPr>
                </a:tc>
                <a:tc>
                  <a:txBody>
                    <a:bodyPr/>
                    <a:lstStyle/>
                    <a:p>
                      <a:endParaRPr lang="en-US"/>
                    </a:p>
                  </a:txBody>
                  <a:tcPr>
                    <a:solidFill>
                      <a:schemeClr val="bg1"/>
                    </a:solidFill>
                  </a:tcPr>
                </a:tc>
              </a:tr>
              <a:tr h="518160">
                <a:tc>
                  <a:txBody>
                    <a:bodyPr/>
                    <a:lstStyle/>
                    <a:p>
                      <a:endParaRPr lang="en-US" dirty="0"/>
                    </a:p>
                  </a:txBody>
                  <a:tcPr>
                    <a:solidFill>
                      <a:schemeClr val="bg1"/>
                    </a:solidFill>
                  </a:tcPr>
                </a:tc>
                <a:tc>
                  <a:txBody>
                    <a:bodyPr/>
                    <a:lstStyle/>
                    <a:p>
                      <a:endParaRPr lang="en-US"/>
                    </a:p>
                  </a:txBody>
                  <a:tcPr>
                    <a:solidFill>
                      <a:schemeClr val="bg1"/>
                    </a:solidFill>
                  </a:tcPr>
                </a:tc>
              </a:tr>
              <a:tr h="518160">
                <a:tc>
                  <a:txBody>
                    <a:bodyPr/>
                    <a:lstStyle/>
                    <a:p>
                      <a:endParaRPr lang="en-US"/>
                    </a:p>
                  </a:txBody>
                  <a:tcPr>
                    <a:solidFill>
                      <a:schemeClr val="bg1"/>
                    </a:solidFill>
                  </a:tcPr>
                </a:tc>
                <a:tc>
                  <a:txBody>
                    <a:bodyPr/>
                    <a:lstStyle/>
                    <a:p>
                      <a:endParaRPr lang="en-US" dirty="0"/>
                    </a:p>
                  </a:txBody>
                  <a:tcPr>
                    <a:solidFill>
                      <a:schemeClr val="bg1"/>
                    </a:solidFill>
                  </a:tcPr>
                </a:tc>
              </a:tr>
            </a:tbl>
          </a:graphicData>
        </a:graphic>
      </p:graphicFrame>
      <p:sp>
        <p:nvSpPr>
          <p:cNvPr id="5" name="TextBox 4"/>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SC.5.N.1.1 </a:t>
            </a:r>
            <a:r>
              <a:rPr lang="en-US" dirty="0" smtClean="0">
                <a:solidFill>
                  <a:srgbClr val="7030A0"/>
                </a:solidFill>
              </a:rPr>
              <a:t>(</a:t>
            </a:r>
            <a:r>
              <a:rPr lang="en-US" u="sng" dirty="0" smtClean="0">
                <a:solidFill>
                  <a:srgbClr val="7030A0"/>
                </a:solidFill>
              </a:rPr>
              <a:t>SC.3.N.1.1</a:t>
            </a:r>
            <a:r>
              <a:rPr lang="en-US" dirty="0" smtClean="0">
                <a:solidFill>
                  <a:srgbClr val="7030A0"/>
                </a:solidFill>
              </a:rPr>
              <a:t>, </a:t>
            </a:r>
            <a:r>
              <a:rPr lang="en-US" u="sng" dirty="0" smtClean="0">
                <a:solidFill>
                  <a:srgbClr val="7030A0"/>
                </a:solidFill>
              </a:rPr>
              <a:t>SC.4.N.1.1</a:t>
            </a:r>
            <a:r>
              <a:rPr lang="en-US" dirty="0" smtClean="0">
                <a:solidFill>
                  <a:srgbClr val="7030A0"/>
                </a:solidFill>
              </a:rPr>
              <a:t>)</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457200" y="1371600"/>
            <a:ext cx="8229600" cy="5181600"/>
          </a:xfrm>
          <a:solidFill>
            <a:schemeClr val="tx1">
              <a:lumMod val="85000"/>
              <a:lumOff val="15000"/>
            </a:schemeClr>
          </a:solidFill>
        </p:spPr>
        <p:txBody>
          <a:bodyPr>
            <a:normAutofit fontScale="92500" lnSpcReduction="20000"/>
          </a:bodyPr>
          <a:lstStyle/>
          <a:p>
            <a:r>
              <a:rPr lang="en-US" u="sng" dirty="0" smtClean="0"/>
              <a:t>SC.5.P.10.1</a:t>
            </a:r>
            <a:r>
              <a:rPr lang="en-US" dirty="0" smtClean="0"/>
              <a:t> Students will identify and describe some basic forms of energy. (SC.3.P.10.1, SC.3.P.11.1, SC.4.P.10.1)</a:t>
            </a:r>
          </a:p>
          <a:p>
            <a:pPr lvl="0"/>
            <a:r>
              <a:rPr lang="en-US" u="sng" dirty="0" smtClean="0"/>
              <a:t>SC.3.P.10.3 </a:t>
            </a:r>
            <a:r>
              <a:rPr lang="en-US" dirty="0" smtClean="0"/>
              <a:t>Students will describe that light travels in a straight line until it strikes an object or travels from one material to another. (SC.3.P.10.4 reflect, bend, or absorb)</a:t>
            </a:r>
          </a:p>
          <a:p>
            <a:r>
              <a:rPr lang="en-US" u="sng" dirty="0" smtClean="0"/>
              <a:t>SC.3.P.11.2</a:t>
            </a:r>
            <a:r>
              <a:rPr lang="en-US" dirty="0" smtClean="0"/>
              <a:t> Students will explain that heat is produced when two objects are rubbed against each other.</a:t>
            </a:r>
          </a:p>
          <a:p>
            <a:r>
              <a:rPr lang="en-US" u="sng" dirty="0" smtClean="0"/>
              <a:t>SC.4.P.10.3</a:t>
            </a:r>
            <a:r>
              <a:rPr lang="en-US" dirty="0" smtClean="0"/>
              <a:t> Students will explain that sound is produced by vibrations and that pitch depends on how fast or slow the object vibrates.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Forms of Energy</a:t>
            </a:r>
            <a:endParaRPr lang="en-US" dirty="0"/>
          </a:p>
        </p:txBody>
      </p:sp>
      <p:sp>
        <p:nvSpPr>
          <p:cNvPr id="3" name="Content Placeholder 2"/>
          <p:cNvSpPr>
            <a:spLocks noGrp="1"/>
          </p:cNvSpPr>
          <p:nvPr>
            <p:ph idx="1"/>
          </p:nvPr>
        </p:nvSpPr>
        <p:spPr>
          <a:xfrm>
            <a:off x="457200" y="5334000"/>
            <a:ext cx="8229600" cy="944563"/>
          </a:xfrm>
          <a:solidFill>
            <a:schemeClr val="tx1">
              <a:lumMod val="85000"/>
              <a:lumOff val="15000"/>
            </a:schemeClr>
          </a:solidFill>
        </p:spPr>
        <p:txBody>
          <a:bodyPr>
            <a:normAutofit fontScale="92500" lnSpcReduction="10000"/>
          </a:bodyPr>
          <a:lstStyle/>
          <a:p>
            <a:pPr>
              <a:buNone/>
            </a:pPr>
            <a:r>
              <a:rPr lang="en-US" dirty="0" smtClean="0"/>
              <a:t>Which type(s) of energy are related to each of the pictures above?  Explain your choices.</a:t>
            </a:r>
            <a:endParaRPr lang="en-US" dirty="0"/>
          </a:p>
        </p:txBody>
      </p:sp>
      <p:pic>
        <p:nvPicPr>
          <p:cNvPr id="1026" name="Picture 2" descr="C:\Documents and Settings\halletra\Local Settings\Temporary Internet Files\Content.IE5\ZLG68Y9Q\MC900426072[1].wmf"/>
          <p:cNvPicPr>
            <a:picLocks noChangeAspect="1" noChangeArrowheads="1"/>
          </p:cNvPicPr>
          <p:nvPr/>
        </p:nvPicPr>
        <p:blipFill>
          <a:blip r:embed="rId3" cstate="print"/>
          <a:srcRect/>
          <a:stretch>
            <a:fillRect/>
          </a:stretch>
        </p:blipFill>
        <p:spPr bwMode="auto">
          <a:xfrm>
            <a:off x="457200" y="1447800"/>
            <a:ext cx="1143000" cy="1825625"/>
          </a:xfrm>
          <a:prstGeom prst="rect">
            <a:avLst/>
          </a:prstGeom>
          <a:noFill/>
        </p:spPr>
      </p:pic>
      <p:pic>
        <p:nvPicPr>
          <p:cNvPr id="1029" name="Picture 5" descr="C:\Documents and Settings\halletra\Local Settings\Temporary Internet Files\Content.IE5\5K0NV48G\MC900396914[1].wmf"/>
          <p:cNvPicPr>
            <a:picLocks noChangeAspect="1" noChangeArrowheads="1"/>
          </p:cNvPicPr>
          <p:nvPr/>
        </p:nvPicPr>
        <p:blipFill>
          <a:blip r:embed="rId4" cstate="print"/>
          <a:srcRect/>
          <a:stretch>
            <a:fillRect/>
          </a:stretch>
        </p:blipFill>
        <p:spPr bwMode="auto">
          <a:xfrm>
            <a:off x="2895600" y="1676400"/>
            <a:ext cx="1323137" cy="1805026"/>
          </a:xfrm>
          <a:prstGeom prst="rect">
            <a:avLst/>
          </a:prstGeom>
          <a:noFill/>
        </p:spPr>
      </p:pic>
      <p:pic>
        <p:nvPicPr>
          <p:cNvPr id="1031" name="Picture 7" descr="C:\Documents and Settings\halletra\Local Settings\Temporary Internet Files\Content.IE5\5K0NV48G\MC900441302[1].png"/>
          <p:cNvPicPr>
            <a:picLocks noChangeAspect="1" noChangeArrowheads="1"/>
          </p:cNvPicPr>
          <p:nvPr/>
        </p:nvPicPr>
        <p:blipFill>
          <a:blip r:embed="rId5" cstate="print"/>
          <a:srcRect/>
          <a:stretch>
            <a:fillRect/>
          </a:stretch>
        </p:blipFill>
        <p:spPr bwMode="auto">
          <a:xfrm>
            <a:off x="5334000" y="1219200"/>
            <a:ext cx="2514600" cy="2514600"/>
          </a:xfrm>
          <a:prstGeom prst="rect">
            <a:avLst/>
          </a:prstGeom>
          <a:noFill/>
        </p:spPr>
      </p:pic>
      <p:pic>
        <p:nvPicPr>
          <p:cNvPr id="1032" name="Picture 8" descr="C:\Documents and Settings\halletra\Local Settings\Temporary Internet Files\Content.IE5\B3UKNRQX\MC900426066[1].wmf"/>
          <p:cNvPicPr>
            <a:picLocks noChangeAspect="1" noChangeArrowheads="1"/>
          </p:cNvPicPr>
          <p:nvPr/>
        </p:nvPicPr>
        <p:blipFill>
          <a:blip r:embed="rId6" cstate="print"/>
          <a:srcRect/>
          <a:stretch>
            <a:fillRect/>
          </a:stretch>
        </p:blipFill>
        <p:spPr bwMode="auto">
          <a:xfrm>
            <a:off x="1066800" y="3048000"/>
            <a:ext cx="1549400" cy="1803400"/>
          </a:xfrm>
          <a:prstGeom prst="rect">
            <a:avLst/>
          </a:prstGeom>
          <a:noFill/>
        </p:spPr>
      </p:pic>
      <p:pic>
        <p:nvPicPr>
          <p:cNvPr id="1034" name="Picture 10" descr="C:\Documents and Settings\halletra\Local Settings\Temporary Internet Files\Content.IE5\DQ80WG19\MC900410451[1].wmf"/>
          <p:cNvPicPr>
            <a:picLocks noChangeAspect="1" noChangeArrowheads="1"/>
          </p:cNvPicPr>
          <p:nvPr/>
        </p:nvPicPr>
        <p:blipFill>
          <a:blip r:embed="rId7" cstate="print"/>
          <a:srcRect/>
          <a:stretch>
            <a:fillRect/>
          </a:stretch>
        </p:blipFill>
        <p:spPr bwMode="auto">
          <a:xfrm>
            <a:off x="4114800" y="2895600"/>
            <a:ext cx="1808991" cy="2096994"/>
          </a:xfrm>
          <a:prstGeom prst="rect">
            <a:avLst/>
          </a:prstGeom>
          <a:noFill/>
        </p:spPr>
      </p:pic>
      <p:pic>
        <p:nvPicPr>
          <p:cNvPr id="1036" name="Picture 12" descr="C:\Documents and Settings\halletra\Local Settings\Temporary Internet Files\Content.IE5\DQ80WG19\MC900340158[1].wmf"/>
          <p:cNvPicPr>
            <a:picLocks noChangeAspect="1" noChangeArrowheads="1"/>
          </p:cNvPicPr>
          <p:nvPr/>
        </p:nvPicPr>
        <p:blipFill>
          <a:blip r:embed="rId8" cstate="print"/>
          <a:srcRect/>
          <a:stretch>
            <a:fillRect/>
          </a:stretch>
        </p:blipFill>
        <p:spPr bwMode="auto">
          <a:xfrm>
            <a:off x="7543800" y="3124200"/>
            <a:ext cx="1107338" cy="1827886"/>
          </a:xfrm>
          <a:prstGeom prst="rect">
            <a:avLst/>
          </a:prstGeom>
          <a:noFill/>
        </p:spPr>
      </p:pic>
      <p:sp>
        <p:nvSpPr>
          <p:cNvPr id="10" name="TextBox 9"/>
          <p:cNvSpPr txBox="1"/>
          <p:nvPr/>
        </p:nvSpPr>
        <p:spPr>
          <a:xfrm>
            <a:off x="0" y="6248400"/>
            <a:ext cx="3581400" cy="923330"/>
          </a:xfrm>
          <a:prstGeom prst="rect">
            <a:avLst/>
          </a:prstGeom>
          <a:noFill/>
        </p:spPr>
        <p:txBody>
          <a:bodyPr wrap="square" rtlCol="0">
            <a:spAutoFit/>
          </a:bodyPr>
          <a:lstStyle/>
          <a:p>
            <a:pPr lvl="0"/>
            <a:r>
              <a:rPr lang="en-US" u="sng" dirty="0" smtClean="0">
                <a:solidFill>
                  <a:srgbClr val="7030A0"/>
                </a:solidFill>
              </a:rPr>
              <a:t>SC.5.P.10.1</a:t>
            </a:r>
            <a:r>
              <a:rPr lang="en-US" dirty="0" smtClean="0">
                <a:solidFill>
                  <a:srgbClr val="7030A0"/>
                </a:solidFill>
              </a:rPr>
              <a:t> (</a:t>
            </a:r>
            <a:r>
              <a:rPr lang="en-US" u="sng" dirty="0" smtClean="0">
                <a:solidFill>
                  <a:srgbClr val="7030A0"/>
                </a:solidFill>
              </a:rPr>
              <a:t>SC.3.P.10.1</a:t>
            </a:r>
            <a:r>
              <a:rPr lang="en-US" dirty="0" smtClean="0">
                <a:solidFill>
                  <a:srgbClr val="7030A0"/>
                </a:solidFill>
              </a:rPr>
              <a:t>, </a:t>
            </a:r>
            <a:r>
              <a:rPr lang="en-US" u="sng" dirty="0" smtClean="0">
                <a:solidFill>
                  <a:srgbClr val="7030A0"/>
                </a:solidFill>
              </a:rPr>
              <a:t>SC.3.P.11.1</a:t>
            </a:r>
            <a:r>
              <a:rPr lang="en-US" dirty="0" smtClean="0">
                <a:solidFill>
                  <a:srgbClr val="7030A0"/>
                </a:solidFill>
              </a:rPr>
              <a:t>, </a:t>
            </a:r>
            <a:r>
              <a:rPr lang="en-US" u="sng" dirty="0" smtClean="0">
                <a:solidFill>
                  <a:srgbClr val="7030A0"/>
                </a:solidFill>
              </a:rPr>
              <a:t>SC.4.P.10.1</a:t>
            </a:r>
            <a:r>
              <a:rPr lang="en-US" dirty="0" smtClean="0">
                <a:solidFill>
                  <a:srgbClr val="7030A0"/>
                </a:solidFill>
              </a:rPr>
              <a:t>)</a:t>
            </a:r>
            <a:endParaRPr lang="en-US" u="sng" dirty="0" smtClean="0">
              <a:solidFill>
                <a:srgbClr val="7030A0"/>
              </a:solidFill>
            </a:endParaRP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Refract (Bend), Absorb</a:t>
            </a:r>
            <a:endParaRPr lang="en-US" dirty="0"/>
          </a:p>
        </p:txBody>
      </p:sp>
      <p:sp>
        <p:nvSpPr>
          <p:cNvPr id="2056" name="AutoShape 8" descr="data:image/jpeg;base64,/9j/4AAQSkZJRgABAQAAAQABAAD/2wCEAAkGBhQPEBAPDxQPDw8PDxQPDw8PFA8PDw8PFBAVFBQQFBQXHCYeFxkkGRQUHy8gIycpLCwsFR4xNTAqNSYrLCkBCQoKDgwOFg8PFCkcFxwpKSkvKSkwKSkpLSwpKSkpKzUpKSwpKSkpKiwvKSktLCwpKSksKTUpKSkpKSkpLCkpKf/AABEIAOEA4AMBIgACEQEDEQH/xAAbAAABBQEBAAAAAAAAAAAAAAABAAIDBAUGB//EAEgQAAICAQEEBQcGDAILAAAAAAABAgMEEQUSITEGE0FRgSJhcZGhscEHFDJSotEWI0JTYnKCkrLC0vBDVBUkM0RzhJOUo+Hx/8QAGgEBAQEBAQEBAAAAAAAAAAAAAAECAwQFBv/EACoRAQACAgIBAwIFBQAAAAAAAAABAgMRBBIxEyFBIlEFcYHB8DJhsdHh/9oADAMBAAIRAxEAPwDxIQhAEIAkUgoSCiBIIhEURISCkAgiEFIQhABiCIAACIIaAcwAADCIoawDmNKgCCAqEAIACFACgCEATKiggCFIIhxAkIKEFIWggkAEEQABoOAABaBAAGAcAqG6AHAAaAcwFDQDgFQABAVBChBSIEEIiNEgoSQ5IgSCJDtAq9s7ZitW9Ke5Hf3OEd+Teib4apJcV2kO0MJ0WzqlxcHonyUotaxkvSmn4ml0Yyq4WSjfp1co7ybekYzjx1/d3lzXHQsdKcivIVN9ELlCNcaLbZVuFU7ILyXGXa3Hjx4nDvaL6mPZ2mKdI1H1OdEHQWh2cQEHQWgNAIOgtAaNEHQWgDQDtANAAax2gGihoBzQCoaAdoNZUAAQFQ9IckJIckZUNApBSHJEU1IckOUQqJFN0DoPUB24TYFfBp6J6PXR8U/M13HbXZryYTpe5GrIhCVcVrJV2qPky14KPFtNRTXn4aHGxrNrZNvkOPbW96P6rfH1P3nk5O+u4+Hp48Vm3W3yw51NNp8Gno13Nc0NcDb27ifjFauV0d9+aa4TXr4/tGb1B2x5IvWLOWSnS01+ytuC3CyqA/Nze2FbcBuFrqAdQNituA3Cz1AHSNiq4g0LLpGuouxX0GtE7qGus1tELQNCVwG7g2ItBrRLuAcS7REwEjiMcTW0TqA9QJI1ksajG1QKA9VliNBNDHM7FSNRJGguwxyaGMQUY45LHGNCGKTRxSG2bHGLWFS1NKKcm+G7FNtp89EuZdjiDJYU1ZCUJShwfBcm15vEzavaJiVraYncLKwnbB06N2RkpVxXGTk/JcUu96rh5h8eheU/93v8YNe816ds5NKg3Y5Ql5MvJr09q19psUbVuktU6mv+FXL+LU8vHmK2nHM+/l6uR9cRkjw5J9Cspc6LF6d2PvYl0NyXypk/Q638Trsra16itI4kuOnlY2M/5CtHa135vB/7TF/oPd1ePbm/wLyfzM/XD7w/gPl/5e1+hJ+46P8A0ra/8HA5duJi/wBA17Yt/NYGnd80xf6B1Nubl0Iy/wDLZPhXN+5EM+h+UueNlf8AQuf8p19O07GtepwU9ezExP6Bt217uyOJH/lcX+gnVduEyNjWV/Trth378Jw96KksU7HaObOynIVyplLqZdVONNUHCT07IrTlqYNWE1GKfPdWvJcdNewmjbHlikMsY3ZYpDPFIbYkqCN1GzPGIJ4xdrtkuoY6zSljEM8cuxQcBkol2VJDKs1EouwoLNeOWa6CzXjkRUhjE8MYuQxyxDGGkUoYxYhil2vGLFeMXQowxSeGKX4YxYhimuozo4orcfR1v9PT1xa9+hsQxSHaWPpBNdlkH9odQLsXfxZ6c4NSXg9H7GHozdrrW+7Vfd7zV2TUnXOLWqaaa70YTreNkruUlo+9P+17T53MiceSmaPH8/Z7ePPelsculyMbh4lb5v5jZ3d6Gq5NJr0ECoPrRqY3DxMx43m7COWPw5Gt83G2UcBpGdTj+T4kVuOa8aPJK1tJnSuYz6vJkvrPT2ojtxuL9Jo21azrj32e56/AlnjHPWxhyxSGeKbk8Ygsxh1GFZileeMbs8crzxzOlYc8YrzxzcsxytZjmdDFsxyrZQblmOVbKAbaNdJZroJK6i1XUdNMooUFiugmrqLNdRqIENeOWK8cnrqLNdJuIEFeOWIY5YrpLNdBrQrQxyttrG/1exrmkn6mjbhj8vRr/wChm1MVPHu7dKpy0WibcYykl47vtJPgUOjlcrFpFOUpLVJcXy1HdLejdqqjfKDio+RLXTXR8VwXj60YvRzNcJLq8mynjr1fkuLjotU92T3mnw5djOyr207IOrItqtjJKM46WR/KfFPd7NEzxci+O1Jx2tETP3l2xdot2iJR9D8SWVj6Jx3q/Je82nx5Pl3qRuLonP61f2vuMLZ1SxJOWHkVLe513NpPjpo2l5vN7ToaNsSl9O2mP6liafsWnt5GuNN644raPeDLqbTMSj/BOf1q/tfcNt6J2acJVvxkvgWv9Iv89X42R+8bLaun+PUv24s9O5clKXRm7d0Si/RJfEy83YV0Yybrnw5tLe9xs5PSFqPC6vV8nvRfH1M4na+2cluU/n0qm3ooVu1xiuHYoJdvP+1JsirCrW+tdyk/Y0X545hbF2tK7MqrldO96T/GWJb8q4w30m03qtZPi2nqtDsLKP78C18KxZ45XsoNmygrWUFmBjWUFedJsWUFWykxMDIspK9lJrWUlaykzMDJspKttJr2UlaykzoW66i1XUPqpLddJ1iER11FquklroLVdBuBDXSW6qCWugt1UFgQ10FmugsV0Fqugoqxx2M2jhuWPfH61Ni/8bNaFBOsbVbv1uHr4CR4dsxJS8laaSXfqtH/APDp9dYqXr5mDgY27ZKPc9PUdRjY+sdD4/N4vr4pmI+qPH+nq4+X07e/iU2K99a9q4P7y7ClmPi3dVZx5cn6DqKat5Jrkx+E8n1cfp281/x/zwvLxdbdo8SpKkispNV45FOg+y8TGyKuHgc1tmvgzs8ug5fbFPPQ42hpl/Jrhb20LJfm8eb8ZShH4s9PsxzkPkowfxuZZw4RrrT9MpSf8KPQbKC08KxJ0FazHNuygrW0Gxh2Y5WsxzbsoK1lBkYdmOVrMc3LMcq2UGZgYlmOVbMc3LKCtZQZmBJVQW6qSSqgt10HQRVUluukfXSWq6ihldRbqpHV1FquoobXUWa6h1dZYhAbAhUWK6wwiSxiB4/dhbuXfHuumvts6LCxeCItp4mmdkee1y/e4/E3cLG4I51gc9t3Zm7pNcn/ABdq+JY6MZ2r6mXb9H093w9R092zlbXKD7VwfdLsZwd9MqLXrrGUZcV3NPij89ysc8PkRmp/TP8AJh9HFaM2OaW8w7z5sRzxizsnLV9UZr6XKf63f48yxZUfoqZIyVi1fEvnWrNZmJc/lY5yO26tNTv8qjmcnt3G4MtvCJ/knw9MfJm/y8hR8Iw1/nO0nUYvyeYu5gp/Xusn7VH+U6KcSV8Kz51Fayk0pwIJ1mlZdlJVspNaysrWVAZNlJWspNayorWVEkZNlJVspNeykrWUmRPXjlmuknhSWIUlRBCks11EsKiaFZVMrrLEIDoQJoQAUIE0YgjEligHRRIhqQ9IiOP21jaZk39aMH9lL4Gth1cEDbWNrfCXfBL1N/eWseHAQJa4nPdMNk6pXxXdGf8ALL4eo6WKFdSpxlCXGMk015mcOThjPjmk/p+bpjv0tFnD9FtqdTZuy+hLg/N5/Dn6zuZI862lhyx7XF84vg+9c0/FHZdH9o9dUk/pQWn7PZ6uXqPj/hnInHeePf8AT8/mHr5WOLRGSFm+BzG3aODOssRibYo1i/Qffl4Gl0Wo3MKiP6Dl+9OT+JoyQzZ9W5TVH6tUF9lEskFQyiQziWZIjlEbVTnAgnAuyiQzgBQsrK1lZpzrIJ1EGXOor2VGrOkrzoILUaiaFRJGsljA0hkaySMB8Yj1EARiSxiJRHpAGKHpASHIByQ5ICHICptCvVwfdr8AVxJ8mPLxI0iIKCIQGJ0p2Z1tfWJeVWuPnhz9j4+s57o/nuq1a8nwa96/vuR3jRwm3dmvGt3l/s5cYNdnm9K5ervPgfifGtF4z4vP7w+hxckTE47O3bTWq4prVPvRSzadYsg6OZ/XVtdsNP3WallfZ3te8+zgyerji+tbeLJTpaaraWiS7loBj2NZ2ZRtDJIlaGNBUTiRygWGhkkBVlAilWW5RI3ECnKsilWXZQIpwIHxiSRiJIkUTSEoj1ESQ5IBJDkJDkQFIKAhyAchyGhAZe+Xp+DGaEe0lN1vqtOsTUop8paPjHxWpTxtv1tLrGq5acV5TivFLh6OYRo6A0IKtrUTe7G2pyfKO9Hefg+JZU4vk0/RoA3Qr7Q2fG+t1z7eT7YvsaLfAZZfGP0mor9Jpe8kxExqVidTuHG9Hk8XLePNaOScPM/yoteZv3nXXT0cF9axJe9+xM5bphZTbGFuPkUwzMd71S34tW6PXqZJd/Y+x+ktbN21PMyqmouumuEpuL3XLfcOTafBreWq7NDz4cfpbr8b9nTLki8xPy6saByBvHocxY1i1A2UAa0OAwpjQxxJGNYEMokcolhoY4kASHpDUORpk5DkNQ4KcgoagkDkw6jNA6AP3g7xHoEgdKei156cdPRx0ORy4Vxsddmilq91T1hKUNXppr9JetHWruOJ6XfJ/PKtldVa25aawm3Ld0SWi8396MSkreNgVxk57sW326aP2cPYS2Y8X+Sn+tLV+2L95w8+hW0KX5Dk0uXV2bvsloCEdpVcPxz9MYWe3Rme39kdpXs+MdfJ58/xliXsRWt2HCSaeu6+a35yT9K0i/acfLL2n3Wr011xXtiKWzdp5Ca3p8ezrKK/c0yRMR4gn3dNbsnHqi95QjHtXCuOnc5N77XmcmvManRFwnOyyvRwjBQhuJKCTl+T5vJ7OBwtXyS5dujuurjrz4zm1+tKSX2d49K6NbArwKFTBuyTe9Za+DnLTTh3JLsL7/Yhr7wN4GoitjvC3gAKHbwtRogC2NbEwMBNjGwsawHJDkJIckaZJBFoEKQQBIDqLUAgDqAOgdCAJknWjUhaASQjr3IZdQu3Rrz6P3g0EAyvBr+rWn5oxXuE46cFy8R4gaM8F4jJ8SbcGuJFQ6B0JN0W6URiH7ot0Bgh+6LQBjAP0BoAzQa0SboHEAochCNMiEQgpCQRECEIRAQgEA5CEIAoQhAAKEIKc+QxiEQAQhFAEIQAEEQDRCEAGBiEB//Z"/>
          <p:cNvSpPr>
            <a:spLocks noChangeAspect="1" noChangeArrowheads="1"/>
          </p:cNvSpPr>
          <p:nvPr/>
        </p:nvSpPr>
        <p:spPr bwMode="auto">
          <a:xfrm>
            <a:off x="63500" y="-1038225"/>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data:image/jpeg;base64,/9j/4AAQSkZJRgABAQAAAQABAAD/2wCEAAkGBhQPEBAPDxQPDw8PDxQPDw8PFA8PDw8PFBAVFBQQFBQXHCYeFxkkGRQUHy8gIycpLCwsFR4xNTAqNSYrLCkBCQoKDgwOFg8PFCkcFxwpKSkvKSkwKSkpLSwpKSkpKzUpKSwpKSkpKiwvKSktLCwpKSksKTUpKSkpKSkpLCkpKf/AABEIAOEA4AMBIgACEQEDEQH/xAAbAAABBQEBAAAAAAAAAAAAAAABAAIDBAUGB//EAEgQAAICAQEEBQcGDAILAAAAAAABAgMEEQUSITEGE0FRgSJhcZGhscEHFDJSotEWI0JTYnKCkrLC0vBDVBUkM0RzhJOUo+Hx/8QAGgEBAQEBAQEBAAAAAAAAAAAAAAECAwQFBv/EACoRAQACAgIBAwIFBQAAAAAAAAABAgMRBBIxEyFBIlEFcYHB8DJhsdHh/9oADAMBAAIRAxEAPwDxIQhAEIAkUgoSCiBIIhEURISCkAgiEFIQhABiCIAACIIaAcwAADCIoawDmNKgCCAqEAIACFACgCEATKiggCFIIhxAkIKEFIWggkAEEQABoOAABaBAAGAcAqG6AHAAaAcwFDQDgFQABAVBChBSIEEIiNEgoSQ5IgSCJDtAq9s7ZitW9Ke5Hf3OEd+Teib4apJcV2kO0MJ0WzqlxcHonyUotaxkvSmn4ml0Yyq4WSjfp1co7ybekYzjx1/d3lzXHQsdKcivIVN9ELlCNcaLbZVuFU7ILyXGXa3Hjx4nDvaL6mPZ2mKdI1H1OdEHQWh2cQEHQWgNAIOgtAaNEHQWgDQDtANAAax2gGihoBzQCoaAdoNZUAAQFQ9IckJIckZUNApBSHJEU1IckOUQqJFN0DoPUB24TYFfBp6J6PXR8U/M13HbXZryYTpe5GrIhCVcVrJV2qPky14KPFtNRTXn4aHGxrNrZNvkOPbW96P6rfH1P3nk5O+u4+Hp48Vm3W3yw51NNp8Gno13Nc0NcDb27ifjFauV0d9+aa4TXr4/tGb1B2x5IvWLOWSnS01+ytuC3CyqA/Nze2FbcBuFrqAdQNituA3Cz1AHSNiq4g0LLpGuouxX0GtE7qGus1tELQNCVwG7g2ItBrRLuAcS7REwEjiMcTW0TqA9QJI1ksajG1QKA9VliNBNDHM7FSNRJGguwxyaGMQUY45LHGNCGKTRxSG2bHGLWFS1NKKcm+G7FNtp89EuZdjiDJYU1ZCUJShwfBcm15vEzavaJiVraYncLKwnbB06N2RkpVxXGTk/JcUu96rh5h8eheU/93v8YNe816ds5NKg3Y5Ql5MvJr09q19psUbVuktU6mv+FXL+LU8vHmK2nHM+/l6uR9cRkjw5J9Cspc6LF6d2PvYl0NyXypk/Q638Trsra16itI4kuOnlY2M/5CtHa135vB/7TF/oPd1ePbm/wLyfzM/XD7w/gPl/5e1+hJ+46P8A0ra/8HA5duJi/wBA17Yt/NYGnd80xf6B1Nubl0Iy/wDLZPhXN+5EM+h+UueNlf8AQuf8p19O07GtepwU9ezExP6Bt217uyOJH/lcX+gnVduEyNjWV/Trth378Jw96KksU7HaObOynIVyplLqZdVONNUHCT07IrTlqYNWE1GKfPdWvJcdNewmjbHlikMsY3ZYpDPFIbYkqCN1GzPGIJ4xdrtkuoY6zSljEM8cuxQcBkol2VJDKs1EouwoLNeOWa6CzXjkRUhjE8MYuQxyxDGGkUoYxYhil2vGLFeMXQowxSeGKX4YxYhimuozo4orcfR1v9PT1xa9+hsQxSHaWPpBNdlkH9odQLsXfxZ6c4NSXg9H7GHozdrrW+7Vfd7zV2TUnXOLWqaaa70YTreNkruUlo+9P+17T53MiceSmaPH8/Z7ePPelsculyMbh4lb5v5jZ3d6Gq5NJr0ECoPrRqY3DxMx43m7COWPw5Gt83G2UcBpGdTj+T4kVuOa8aPJK1tJnSuYz6vJkvrPT2ojtxuL9Jo21azrj32e56/AlnjHPWxhyxSGeKbk8Ygsxh1GFZileeMbs8crzxzOlYc8YrzxzcsxytZjmdDFsxyrZQblmOVbKAbaNdJZroJK6i1XUdNMooUFiugmrqLNdRqIENeOWK8cnrqLNdJuIEFeOWIY5YrpLNdBrQrQxyttrG/1exrmkn6mjbhj8vRr/wChm1MVPHu7dKpy0WibcYykl47vtJPgUOjlcrFpFOUpLVJcXy1HdLejdqqjfKDio+RLXTXR8VwXj60YvRzNcJLq8mynjr1fkuLjotU92T3mnw5djOyr207IOrItqtjJKM46WR/KfFPd7NEzxci+O1Jx2tETP3l2xdot2iJR9D8SWVj6Jx3q/Je82nx5Pl3qRuLonP61f2vuMLZ1SxJOWHkVLe513NpPjpo2l5vN7ToaNsSl9O2mP6liafsWnt5GuNN644raPeDLqbTMSj/BOf1q/tfcNt6J2acJVvxkvgWv9Iv89X42R+8bLaun+PUv24s9O5clKXRm7d0Si/RJfEy83YV0Yybrnw5tLe9xs5PSFqPC6vV8nvRfH1M4na+2cluU/n0qm3ooVu1xiuHYoJdvP+1JsirCrW+tdyk/Y0X545hbF2tK7MqrldO96T/GWJb8q4w30m03qtZPi2nqtDsLKP78C18KxZ45XsoNmygrWUFmBjWUFedJsWUFWykxMDIspK9lJrWUlaykzMDJspKttJr2UlaykzoW66i1XUPqpLddJ1iER11FquklroLVdBuBDXSW6qCWugt1UFgQ10FmugsV0Fqugoqxx2M2jhuWPfH61Ni/8bNaFBOsbVbv1uHr4CR4dsxJS8laaSXfqtH/APDp9dYqXr5mDgY27ZKPc9PUdRjY+sdD4/N4vr4pmI+qPH+nq4+X07e/iU2K99a9q4P7y7ClmPi3dVZx5cn6DqKat5Jrkx+E8n1cfp281/x/zwvLxdbdo8SpKkispNV45FOg+y8TGyKuHgc1tmvgzs8ug5fbFPPQ42hpl/Jrhb20LJfm8eb8ZShH4s9PsxzkPkowfxuZZw4RrrT9MpSf8KPQbKC08KxJ0FazHNuygrW0Gxh2Y5WsxzbsoK1lBkYdmOVrMc3LMcq2UGZgYlmOVbMc3LKCtZQZmBJVQW6qSSqgt10HQRVUluukfXSWq6ihldRbqpHV1FquoobXUWa6h1dZYhAbAhUWK6wwiSxiB4/dhbuXfHuumvts6LCxeCItp4mmdkee1y/e4/E3cLG4I51gc9t3Zm7pNcn/ABdq+JY6MZ2r6mXb9H093w9R092zlbXKD7VwfdLsZwd9MqLXrrGUZcV3NPij89ysc8PkRmp/TP8AJh9HFaM2OaW8w7z5sRzxizsnLV9UZr6XKf63f48yxZUfoqZIyVi1fEvnWrNZmJc/lY5yO26tNTv8qjmcnt3G4MtvCJ/knw9MfJm/y8hR8Iw1/nO0nUYvyeYu5gp/Xusn7VH+U6KcSV8Kz51Fayk0pwIJ1mlZdlJVspNaysrWVAZNlJWspNayorWVEkZNlJVspNeykrWUmRPXjlmuknhSWIUlRBCks11EsKiaFZVMrrLEIDoQJoQAUIE0YgjEligHRRIhqQ9IiOP21jaZk39aMH9lL4Gth1cEDbWNrfCXfBL1N/eWseHAQJa4nPdMNk6pXxXdGf8ALL4eo6WKFdSpxlCXGMk015mcOThjPjmk/p+bpjv0tFnD9FtqdTZuy+hLg/N5/Dn6zuZI862lhyx7XF84vg+9c0/FHZdH9o9dUk/pQWn7PZ6uXqPj/hnInHeePf8AT8/mHr5WOLRGSFm+BzG3aODOssRibYo1i/Qffl4Gl0Wo3MKiP6Dl+9OT+JoyQzZ9W5TVH6tUF9lEskFQyiQziWZIjlEbVTnAgnAuyiQzgBQsrK1lZpzrIJ1EGXOor2VGrOkrzoILUaiaFRJGsljA0hkaySMB8Yj1EARiSxiJRHpAGKHpASHIByQ5ICHICptCvVwfdr8AVxJ8mPLxI0iIKCIQGJ0p2Z1tfWJeVWuPnhz9j4+s57o/nuq1a8nwa96/vuR3jRwm3dmvGt3l/s5cYNdnm9K5ervPgfifGtF4z4vP7w+hxckTE47O3bTWq4prVPvRSzadYsg6OZ/XVtdsNP3WallfZ3te8+zgyerji+tbeLJTpaaraWiS7loBj2NZ2ZRtDJIlaGNBUTiRygWGhkkBVlAilWW5RI3ECnKsilWXZQIpwIHxiSRiJIkUTSEoj1ESQ5IBJDkJDkQFIKAhyAchyGhAZe+Xp+DGaEe0lN1vqtOsTUop8paPjHxWpTxtv1tLrGq5acV5TivFLh6OYRo6A0IKtrUTe7G2pyfKO9Hefg+JZU4vk0/RoA3Qr7Q2fG+t1z7eT7YvsaLfAZZfGP0mor9Jpe8kxExqVidTuHG9Hk8XLePNaOScPM/yoteZv3nXXT0cF9axJe9+xM5bphZTbGFuPkUwzMd71S34tW6PXqZJd/Y+x+ktbN21PMyqmouumuEpuL3XLfcOTafBreWq7NDz4cfpbr8b9nTLki8xPy6saByBvHocxY1i1A2UAa0OAwpjQxxJGNYEMokcolhoY4kASHpDUORpk5DkNQ4KcgoagkDkw6jNA6AP3g7xHoEgdKei156cdPRx0ORy4Vxsddmilq91T1hKUNXppr9JetHWruOJ6XfJ/PKtldVa25aawm3Ld0SWi8396MSkreNgVxk57sW326aP2cPYS2Y8X+Sn+tLV+2L95w8+hW0KX5Dk0uXV2bvsloCEdpVcPxz9MYWe3Rme39kdpXs+MdfJ58/xliXsRWt2HCSaeu6+a35yT9K0i/acfLL2n3Wr011xXtiKWzdp5Ca3p8ezrKK/c0yRMR4gn3dNbsnHqi95QjHtXCuOnc5N77XmcmvManRFwnOyyvRwjBQhuJKCTl+T5vJ7OBwtXyS5dujuurjrz4zm1+tKSX2d49K6NbArwKFTBuyTe9Za+DnLTTh3JLsL7/Yhr7wN4GoitjvC3gAKHbwtRogC2NbEwMBNjGwsawHJDkJIckaZJBFoEKQQBIDqLUAgDqAOgdCAJknWjUhaASQjr3IZdQu3Rrz6P3g0EAyvBr+rWn5oxXuE46cFy8R4gaM8F4jJ8SbcGuJFQ6B0JN0W6URiH7ot0Bgh+6LQBjAP0BoAzQa0SboHEAochCNMiEQgpCQRECEIRAQgEA5CEIAoQhAAKEIKc+QxiEQAQhFAEIQAEEQDRCEAGBiEB//Z"/>
          <p:cNvSpPr>
            <a:spLocks noChangeAspect="1" noChangeArrowheads="1"/>
          </p:cNvSpPr>
          <p:nvPr/>
        </p:nvSpPr>
        <p:spPr bwMode="auto">
          <a:xfrm>
            <a:off x="63500" y="-1038225"/>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data:image/jpeg;base64,/9j/4AAQSkZJRgABAQAAAQABAAD/2wCEAAkGBhQPEBAPDxQPDw8PDxQPDw8PFA8PDw8PFBAVFBQQFBQXHCYeFxkkGRQUHy8gIycpLCwsFR4xNTAqNSYrLCkBCQoKDgwOFg8PFCkcFxwpKSkvKSkwKSkpLSwpKSkpKzUpKSwpKSkpKiwvKSktLCwpKSksKTUpKSkpKSkpLCkpKf/AABEIAOEA4AMBIgACEQEDEQH/xAAbAAABBQEBAAAAAAAAAAAAAAABAAIDBAUGB//EAEgQAAICAQEEBQcGDAILAAAAAAABAgMEEQUSITEGE0FRgSJhcZGhscEHFDJSotEWI0JTYnKCkrLC0vBDVBUkM0RzhJOUo+Hx/8QAGgEBAQEBAQEBAAAAAAAAAAAAAAECAwQFBv/EACoRAQACAgIBAwIFBQAAAAAAAAABAgMRBBIxEyFBIlEFcYHB8DJhsdHh/9oADAMBAAIRAxEAPwDxIQhAEIAkUgoSCiBIIhEURISCkAgiEFIQhABiCIAACIIaAcwAADCIoawDmNKgCCAqEAIACFACgCEATKiggCFIIhxAkIKEFIWggkAEEQABoOAABaBAAGAcAqG6AHAAaAcwFDQDgFQABAVBChBSIEEIiNEgoSQ5IgSCJDtAq9s7ZitW9Ke5Hf3OEd+Teib4apJcV2kO0MJ0WzqlxcHonyUotaxkvSmn4ml0Yyq4WSjfp1co7ybekYzjx1/d3lzXHQsdKcivIVN9ELlCNcaLbZVuFU7ILyXGXa3Hjx4nDvaL6mPZ2mKdI1H1OdEHQWh2cQEHQWgNAIOgtAaNEHQWgDQDtANAAax2gGihoBzQCoaAdoNZUAAQFQ9IckJIckZUNApBSHJEU1IckOUQqJFN0DoPUB24TYFfBp6J6PXR8U/M13HbXZryYTpe5GrIhCVcVrJV2qPky14KPFtNRTXn4aHGxrNrZNvkOPbW96P6rfH1P3nk5O+u4+Hp48Vm3W3yw51NNp8Gno13Nc0NcDb27ifjFauV0d9+aa4TXr4/tGb1B2x5IvWLOWSnS01+ytuC3CyqA/Nze2FbcBuFrqAdQNituA3Cz1AHSNiq4g0LLpGuouxX0GtE7qGus1tELQNCVwG7g2ItBrRLuAcS7REwEjiMcTW0TqA9QJI1ksajG1QKA9VliNBNDHM7FSNRJGguwxyaGMQUY45LHGNCGKTRxSG2bHGLWFS1NKKcm+G7FNtp89EuZdjiDJYU1ZCUJShwfBcm15vEzavaJiVraYncLKwnbB06N2RkpVxXGTk/JcUu96rh5h8eheU/93v8YNe816ds5NKg3Y5Ql5MvJr09q19psUbVuktU6mv+FXL+LU8vHmK2nHM+/l6uR9cRkjw5J9Cspc6LF6d2PvYl0NyXypk/Q638Trsra16itI4kuOnlY2M/5CtHa135vB/7TF/oPd1ePbm/wLyfzM/XD7w/gPl/5e1+hJ+46P8A0ra/8HA5duJi/wBA17Yt/NYGnd80xf6B1Nubl0Iy/wDLZPhXN+5EM+h+UueNlf8AQuf8p19O07GtepwU9ezExP6Bt217uyOJH/lcX+gnVduEyNjWV/Trth378Jw96KksU7HaObOynIVyplLqZdVONNUHCT07IrTlqYNWE1GKfPdWvJcdNewmjbHlikMsY3ZYpDPFIbYkqCN1GzPGIJ4xdrtkuoY6zSljEM8cuxQcBkol2VJDKs1EouwoLNeOWa6CzXjkRUhjE8MYuQxyxDGGkUoYxYhil2vGLFeMXQowxSeGKX4YxYhimuozo4orcfR1v9PT1xa9+hsQxSHaWPpBNdlkH9odQLsXfxZ6c4NSXg9H7GHozdrrW+7Vfd7zV2TUnXOLWqaaa70YTreNkruUlo+9P+17T53MiceSmaPH8/Z7ePPelsculyMbh4lb5v5jZ3d6Gq5NJr0ECoPrRqY3DxMx43m7COWPw5Gt83G2UcBpGdTj+T4kVuOa8aPJK1tJnSuYz6vJkvrPT2ojtxuL9Jo21azrj32e56/AlnjHPWxhyxSGeKbk8Ygsxh1GFZileeMbs8crzxzOlYc8YrzxzcsxytZjmdDFsxyrZQblmOVbKAbaNdJZroJK6i1XUdNMooUFiugmrqLNdRqIENeOWK8cnrqLNdJuIEFeOWIY5YrpLNdBrQrQxyttrG/1exrmkn6mjbhj8vRr/wChm1MVPHu7dKpy0WibcYykl47vtJPgUOjlcrFpFOUpLVJcXy1HdLejdqqjfKDio+RLXTXR8VwXj60YvRzNcJLq8mynjr1fkuLjotU92T3mnw5djOyr207IOrItqtjJKM46WR/KfFPd7NEzxci+O1Jx2tETP3l2xdot2iJR9D8SWVj6Jx3q/Je82nx5Pl3qRuLonP61f2vuMLZ1SxJOWHkVLe513NpPjpo2l5vN7ToaNsSl9O2mP6liafsWnt5GuNN644raPeDLqbTMSj/BOf1q/tfcNt6J2acJVvxkvgWv9Iv89X42R+8bLaun+PUv24s9O5clKXRm7d0Si/RJfEy83YV0Yybrnw5tLe9xs5PSFqPC6vV8nvRfH1M4na+2cluU/n0qm3ooVu1xiuHYoJdvP+1JsirCrW+tdyk/Y0X545hbF2tK7MqrldO96T/GWJb8q4w30m03qtZPi2nqtDsLKP78C18KxZ45XsoNmygrWUFmBjWUFedJsWUFWykxMDIspK9lJrWUlaykzMDJspKttJr2UlaykzoW66i1XUPqpLddJ1iER11FquklroLVdBuBDXSW6qCWugt1UFgQ10FmugsV0Fqugoqxx2M2jhuWPfH61Ni/8bNaFBOsbVbv1uHr4CR4dsxJS8laaSXfqtH/APDp9dYqXr5mDgY27ZKPc9PUdRjY+sdD4/N4vr4pmI+qPH+nq4+X07e/iU2K99a9q4P7y7ClmPi3dVZx5cn6DqKat5Jrkx+E8n1cfp281/x/zwvLxdbdo8SpKkispNV45FOg+y8TGyKuHgc1tmvgzs8ug5fbFPPQ42hpl/Jrhb20LJfm8eb8ZShH4s9PsxzkPkowfxuZZw4RrrT9MpSf8KPQbKC08KxJ0FazHNuygrW0Gxh2Y5WsxzbsoK1lBkYdmOVrMc3LMcq2UGZgYlmOVbMc3LKCtZQZmBJVQW6qSSqgt10HQRVUluukfXSWq6ihldRbqpHV1FquoobXUWa6h1dZYhAbAhUWK6wwiSxiB4/dhbuXfHuumvts6LCxeCItp4mmdkee1y/e4/E3cLG4I51gc9t3Zm7pNcn/ABdq+JY6MZ2r6mXb9H093w9R092zlbXKD7VwfdLsZwd9MqLXrrGUZcV3NPij89ysc8PkRmp/TP8AJh9HFaM2OaW8w7z5sRzxizsnLV9UZr6XKf63f48yxZUfoqZIyVi1fEvnWrNZmJc/lY5yO26tNTv8qjmcnt3G4MtvCJ/knw9MfJm/y8hR8Iw1/nO0nUYvyeYu5gp/Xusn7VH+U6KcSV8Kz51Fayk0pwIJ1mlZdlJVspNaysrWVAZNlJWspNayorWVEkZNlJVspNeykrWUmRPXjlmuknhSWIUlRBCks11EsKiaFZVMrrLEIDoQJoQAUIE0YgjEligHRRIhqQ9IiOP21jaZk39aMH9lL4Gth1cEDbWNrfCXfBL1N/eWseHAQJa4nPdMNk6pXxXdGf8ALL4eo6WKFdSpxlCXGMk015mcOThjPjmk/p+bpjv0tFnD9FtqdTZuy+hLg/N5/Dn6zuZI862lhyx7XF84vg+9c0/FHZdH9o9dUk/pQWn7PZ6uXqPj/hnInHeePf8AT8/mHr5WOLRGSFm+BzG3aODOssRibYo1i/Qffl4Gl0Wo3MKiP6Dl+9OT+JoyQzZ9W5TVH6tUF9lEskFQyiQziWZIjlEbVTnAgnAuyiQzgBQsrK1lZpzrIJ1EGXOor2VGrOkrzoILUaiaFRJGsljA0hkaySMB8Yj1EARiSxiJRHpAGKHpASHIByQ5ICHICptCvVwfdr8AVxJ8mPLxI0iIKCIQGJ0p2Z1tfWJeVWuPnhz9j4+s57o/nuq1a8nwa96/vuR3jRwm3dmvGt3l/s5cYNdnm9K5ervPgfifGtF4z4vP7w+hxckTE47O3bTWq4prVPvRSzadYsg6OZ/XVtdsNP3WallfZ3te8+zgyerji+tbeLJTpaaraWiS7loBj2NZ2ZRtDJIlaGNBUTiRygWGhkkBVlAilWW5RI3ECnKsilWXZQIpwIHxiSRiJIkUTSEoj1ESQ5IBJDkJDkQFIKAhyAchyGhAZe+Xp+DGaEe0lN1vqtOsTUop8paPjHxWpTxtv1tLrGq5acV5TivFLh6OYRo6A0IKtrUTe7G2pyfKO9Hefg+JZU4vk0/RoA3Qr7Q2fG+t1z7eT7YvsaLfAZZfGP0mor9Jpe8kxExqVidTuHG9Hk8XLePNaOScPM/yoteZv3nXXT0cF9axJe9+xM5bphZTbGFuPkUwzMd71S34tW6PXqZJd/Y+x+ktbN21PMyqmouumuEpuL3XLfcOTafBreWq7NDz4cfpbr8b9nTLki8xPy6saByBvHocxY1i1A2UAa0OAwpjQxxJGNYEMokcolhoY4kASHpDUORpk5DkNQ4KcgoagkDkw6jNA6AP3g7xHoEgdKei156cdPRx0ORy4Vxsddmilq91T1hKUNXppr9JetHWruOJ6XfJ/PKtldVa25aawm3Ld0SWi8396MSkreNgVxk57sW326aP2cPYS2Y8X+Sn+tLV+2L95w8+hW0KX5Dk0uXV2bvsloCEdpVcPxz9MYWe3Rme39kdpXs+MdfJ58/xliXsRWt2HCSaeu6+a35yT9K0i/acfLL2n3Wr011xXtiKWzdp5Ca3p8ezrKK/c0yRMR4gn3dNbsnHqi95QjHtXCuOnc5N77XmcmvManRFwnOyyvRwjBQhuJKCTl+T5vJ7OBwtXyS5dujuurjrz4zm1+tKSX2d49K6NbArwKFTBuyTe9Za+DnLTTh3JLsL7/Yhr7wN4GoitjvC3gAKHbwtRogC2NbEwMBNjGwsawHJDkJIckaZJBFoEKQQBIDqLUAgDqAOgdCAJknWjUhaASQjr3IZdQu3Rrz6P3g0EAyvBr+rWn5oxXuE46cFy8R4gaM8F4jJ8SbcGuJFQ6B0JN0W6URiH7ot0Bgh+6LQBjAP0BoAzQa0SboHEAochCNMiEQgpCQRECEIRAQgEA5CEIAoQhAAKEIKc+QxiEQAQhFAEIQAEEQDRCEAGBiEB//Z"/>
          <p:cNvSpPr>
            <a:spLocks noChangeAspect="1" noChangeArrowheads="1"/>
          </p:cNvSpPr>
          <p:nvPr/>
        </p:nvSpPr>
        <p:spPr bwMode="auto">
          <a:xfrm>
            <a:off x="63500" y="-1038225"/>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2" name="Picture 14" descr="http://cdn.c.photoshelter.com/img-get/I0000KUS4vG.ZoqQ/s/600/600/Fphoto-24918908C-2RM.jpg"/>
          <p:cNvPicPr>
            <a:picLocks noChangeAspect="1" noChangeArrowheads="1"/>
          </p:cNvPicPr>
          <p:nvPr/>
        </p:nvPicPr>
        <p:blipFill>
          <a:blip r:embed="rId3" cstate="print"/>
          <a:srcRect/>
          <a:stretch>
            <a:fillRect/>
          </a:stretch>
        </p:blipFill>
        <p:spPr bwMode="auto">
          <a:xfrm>
            <a:off x="6781800" y="1676400"/>
            <a:ext cx="2076656" cy="2095500"/>
          </a:xfrm>
          <a:prstGeom prst="rect">
            <a:avLst/>
          </a:prstGeom>
          <a:noFill/>
        </p:spPr>
      </p:pic>
      <p:sp>
        <p:nvSpPr>
          <p:cNvPr id="2064" name="AutoShape 16" descr="data:image/jpeg;base64,/9j/4AAQSkZJRgABAQAAAQABAAD/2wCEAAkGBhQSEBQUEhQUFBQVFBQVFxQUFRQUFBQUFBUVFRUUFRUXHCYeFxkjGRQUHy8gIycpLCwsFR4xNTAqNSYrLCkBCQoKDgwOGg8PGiweHBwpLCkpLCwqLSkpKSwsLCwsKSksLCwpKSksLCwsKSksLCkpLCksKSwsLCwsLCwsLCwpLP/AABEIALkBEAMBIgACEQEDEQH/xAAcAAABBQEBAQAAAAAAAAAAAAACAAEDBAUGBwj/xABFEAABAwIDBAUHCgUCBwEAAAABAAIRAyEEEjEFQVFhBhMigaEyUnGRsdHwBxQVFkJTkqKz0iMzYsHhQ3IXJXN0goPxJP/EABkBAAMBAQEAAAAAAAAAAAAAAAECAwAEBf/EACoRAAICAQMCBAcBAQAAAAAAAAABAhEDEiFRBDETFEFhBRVxgaHR8DIi/9oADAMBAAIRAxEAPwDxTCYR1V4YwS46CwmBO/kFqfU7FfdH8VP9yLoU2cdRHN/6b16v1K7+m6aGWLcn6nNmyyg6R5L9TsX91+en+5L6n4r7o/ip/uXrJpITRXV5DHyyPmZ8I8n+qGK+6P4qf7kj0SxX3R/FT/cvVTSQGit5DHy/77G8zPhHlf1UxP3R/Ez9yY9F8T93+Zn7l6scHAkqpUp8EV8PxP1f99jPqZr0R5n9WMR93+ZnvTO6NYga0/zM969LOGsoK9G10y+HYuX/AH2A+pml2R5udhVvM8W+9D9C1vM8W+9dy+iq76KqvheHl/j9EH12ThHG/Q9XzPFvvTfRNXzfFvvXWupKJzE3yrFy/wAfoy66fCOX+iqnm+I96b6Mqeb4j3rpixCWLfKsXL/H6H87LhHN/RlTzfEe9L6Mqeb4j3ro8iWRb5Vi5f4/QfOy4Rzn0XU83xb70/0VU83xb710YYiFNb5Vi5f4/QPOy4RzX0TV83xb70/0PV8zxb711DaakbSQ+V4uX+P0Dzs+EcqNi1vM8W+9ONg1vM/M33rsGUlOyklfwzFy/wAfoPnJ8I4odHq/3f5me9E3oziDpT/Mz3rumUlYp00j+HYuX/fYddXPhHAjonifuvzU/wBycdEcV91+an+5eiMYpm00ny/HyxvNS4PNvqhivuvz0/3JfVDFfdH8dP8AcvT20lIKSHkMfLD5mXB5b9TsX90fx0/3JfU3F/dH8dP9y9VFJGKSXyOPlm8xLg8n+pmL+5P46f7ll4zBupPLKgyubEiQYkA7raEL28Ul5N02H/763pZ+mxc3UdPHFFOLLYsrm6ZJ0DE7Qoel/wCk9ewmivIfk8E7Soemp+lUXtnUKvRyqD+ouaNsoCgjOEWxQwVpRHDhdTyirEYgwEozhmsEnVajqd1UrUZ1WU2zOCXYxq7S4oW4JapoBVa9Q7lZSb2RFxS3ZSxADRGpWXWZJutOpTUDqKvHYjN6jKfRUD6C2DQUFSkqqZJwMd9BVn0Vr1KarPpKqkSlEzDSRMwpK3dl7FFQy93V0xq8ibyAGtG8kkDgJXZ9FWYRlRzTSp1WEWLmNc9rhbyjuJtwsYiCFDN1ShdK2i+Lp3LdukeYOwZ4JhhV7HisNgy6HUKMOvPYoQweU4EFptPE+haWz+hmzatEVaVM1WGYIqVZMEtMdobwuSXxKMf9RZ0ro77M8NGGT9QvXn9BcHiC9tA1KNRn2X3aZGoBuRqJncVyO3+g9bCtL3ZHUxq9jgQOGYGCPVCpj67HkdXT9xZ9LKKs5FtFStpK0yhOl/RceCsU8IurWiGhlNlFTsoq8zChXsPs8H/KnLIkPHG2ZTKKnZRW1TwrRuCJ9IKPilfBoyadJWGU1bFIcAiFNDWDSV201K2kpgxStpJHIOkrikpBSU4po8iRyH0lU014906H/MK/pZ+mxe0lhXi/T0f8wr+ln6TFxdW7gvqXwqmWPkzbO1cMOdT9Govfm4ReB/Jg6Nq4b01P0ai+g+vChgb0ui8q9Ry2yjLYCcvlKoroVspvUBbJVx8Ku93BWRGTKeICp1KavvaonUuKvF0QluZz6SA4daJDRpdV3klOpC6UjPq0lUq01oYmvRbnmoCaYBe2wLZ0Bk6nhryuJxqe1KlVjzSohtpa+o7s8zcCYueFrp1kQrg2M6ks5tfMRlFjmiZBeWgugaQDlIzG1jFws7aTXdY1vWGrVHlHRok3phsDLECdN8xu3NmbQpvqnqyyKdMF9R0NZ2BqymIBABsSJA4rSzP0DHCvUtbNpPLTUe4tbTJyNaG0WlzCIzGcx7RcJed+pkrR2XsauKfWhrqbapfVcRkYezmc0HrAA1pgjtRJcDYEznbcNF9SnS6xzn1Yhudpphk9p8b3ESABck2WnhPlRotbWw9dvWUqdJ7XPaZe9jf4QkZA01CYM2F9+/iyzcV/ydWKEX/oy8f0jqte4PPW1i0MyuzhrGSXZAyIFnMJk/adwW/0b+UQYfDgNZIbUaHMkDLTfL3OBAAJnOJ/pbxlcPiOn2Gr1z1lEtpmGB4gvazLLrNI1dIsfJMQVXq9KcK9pbTaaMltRznNc4OLP9MNabiSTe0c0kvDmqY8XKJ7J0s2gGYalWpHOwk1CJBeA+mC0i39Qk87yNON2xi61ciQ4YdwIIGSbz23bx9k6mNI41tn/KfRyU2ve0WIcQwzA8lr7EOAvBk2iYMqtU6a4MvOVxDZEy2GkkEyI3CIvvjilwR0rfuHLNN0vQ57Y2NNGq15aXMuHECXBv2iGyBpOvrW9WxdMML2EwDDmOBD2Tpm+zHfPIJndNsEZpuaSw6uy9giJFtfDcqdLpDs5v2XO18oPdAva53jwN10p1K0yTlcdMlZZw+2WExMczp61uUpyyCCDoQZlc7gel2DNSBQpt4OIZ6bkgAetX6e2sGR2erbcDQcwLd3sVddkqSNZubepW01Ro7fw8F2YGLTnDTMmIbEcfUsrH9O6TAcj2l0nygQBuF2zPgl1jafudWyjxRtDT5JBjgQvLdofKPVqNLWtDARBjXndUtldLDSdIneDcgG2+L6qTmuR1H2PYAxG0LhsB8ojMn8QHMBqPtH+yk/4l048gz6UbF2O4SM8l5ljflLrEEMa1h4xJHolc5tDpPiK38yq4jhMC/IJWwpNnsNXalOSOtpyP6gvHunTp2hWMzdl/8A1sWc3EEb1WxFUucSbn/C5Opdx+5bGmmbHQnaLaGPo1XzlaXzAk3pvb7SvWWfKPh8pcbQGmN8lxB8IPevD8M6HA+n2KarXSYJVE2SLbPf9m9MMPXc5rajQQSPKHaAi48fUtclfNFHEFpBBgiCCNx3Fa9DpZiQHDrn9qJkzoZF93culTRNxaPfC8TEidY5JFi8X2T07rsq9Y92cw4EG05r3P8Aug9y2P8AiTWygDLIEZt5uCDffYjvVLJPbuemOaquJqNYCXENA3kgBeb435RKzvJysOaezvtEXlc7tDb9Wse24meZR1JA79jvdr9N6TLUoqE5u0XBjOyJMTc+E7pWFW6W9bSmpX6sOn+HRaM0GbFxMgWvGkidVxGIeq7j4+9TedorHHa3O7dtDAUGmzqzgS0tJEWL+03LaCWNvezxrdZdXpgXMBf23AiKfk0mwQZhscLAzFtIXLEplJ55FFiRfG3KzXufTe6mXT5BIgEh0A66gKnTruEwSCQQYOoIuD6UG7vT7lBybZSkg6b4cDoQZB4EIQbH43piEgUVIwnG6OkLFRFOEFLcLJcyY1dyFzkxKZSFoPOnzKFNmW8Sg6SbPZLrVEHJpW8Q2kn64oC6VHKSHiG0oPMk0oCUgUNYaJ+tQZ1GSkj4oNKJusQFyBKUXkYdIedRuKSZRnKwpBNN0WZAkhB0YMuRipCiKSrqBRYZUUwxCqMTlWUtibgmTvxCDrlDKZI5jKCDfVlBnTFMoubsZIPMmLkKda7DQ+ZMmTgpbMIJimSS2EeUpTJIWYeUpTJ0bMJJMnQMKUkydGzCSSSWMJKUkyBhIgmhJFbGEkkki2YSZOklZh2NkqX5s7gmwp7Y7/Yrjp4ldOGCkrJTm0yp82dwKJuFdwKnd6SkwK3hIXWyP5o7giOEPwVM5qGE2hCa2RHAnl6wkcDzHrUiZbw4h1S5FTwHEjwRP2cI8oBOUAkrPHHgXVLkXzNseUFG/DNH2vAlGWFDkSuCGTfJE6gPO8CmFEed4FSimkKI4lI8a4H1e4BoDzvApGk3zj6kRYOaYMbvn1/4Q0Lg1+4mU2byURpshCaF7JfNlvD9jbcjZGbpTmmzj6kxopsl1tC4D9x8jdx9aINbx8EBaEXVDmioewH9QSxs6oixvNMaB4FO2iUUvY1rkQycCmOTgUXzZL5stp9jWuRszOBTSzgUhQTilyCGl8G25AIahgc1MafJCafJZxCmRwOaQAUnVJ+pCGkOpEduajfE2U5ZyUNQXUsqpBiw8KO2O/2K+WqlgXRUbPxYrUfjm3GpG5HFPSiWVOyq4JMRVHTcAjknp0yulSsn6DuTZVMKRUgwZOgKYSypkRZVdbsxx3H1FQ1MM4bijuayAMTBiN1lHnQsO45allQhyWdaw0xFqQYgLkwdZKNTD6tD1fNA6oULHFLYyTJCIQuEpn1E2clGwpMlFOVE+kVI084QPb/Ug2ZXYzWnkUYqnghazmiLYRM9xddO5OH8vFB1g4FECimCghUQOKKExCIAA5EExSlAYRkmASmuDclOwXTVG3KX1CFm9KU8ynYyBJ9Sic65W1A7kufmqtY3KkLlC/VSzPYpBUHhvKG/l3LTptMwG68I381m4Xyx8blqsfbh6FKDonme5Yo4Yk34TceoD44rbwOwWubLjc6Re2745rBo1OauU9pOH2iumEkczZ0P0VSMwYv/AGsJ9JB7lpUMO1oiPshvcsbY2PznLwWyAuqFMG5IWN4DWVXq4dhEZR6kT3KB9VWURWZeN2CxxkHKeVwso7AIN4cORgro3VQoah4FDQjJv0Ob+aU2mHtcDfxUTdlZnHIc4Hoa4G+463XRuqgatB333EbwqGLpse/OczTyOvhPileIZZK9Tn8ZgnMNwd+ojQ6HwPeoKlFwMHU8CD7FtYrN2oOdpvBs4Hkd/wDlBh4DcroLpkaWG8tcCT3QpSxUWjksyauCqNzEtMNOUncDMRKI4RwcAQQXZSP/AC0XUNxmZoa1zZImHiZBAtb0+laPR+lRg9eG5mGw4M1Gg7RknmO9TlHSrKQet12OAqNIsdRZCwGV2nSc0utc5lJh7RgN8nLAiY3x4yqGGqGqSMrSIMnKJFvbolStWxm6bSMIYN/mmdNE7tl1Jux3HQ6aL0zYuxMuCdVc1trybEgaZfST3rDxWO3uBHACfakxuM20vQbJGUEnycn9F1AYLDPr5a9yP6Gqz5B1jctTEbae1xHcl22yXPIdFmh0lxMXtYNj0Tu4q+ldiH/T3MxmxamaC0jnuVqn0ed9ogc1LTxVWfLPt8FdZWtdzjzkj2FUWNCObKjOjTiCcwPAy0C3Ek2VavsRw0Idc6T/AHWwK953wpG1k3hi6zlq2Dc0S4EcOaEkcBot7HmGyDedDoQbR8cVkYpwDYiJE2iDd0a6btOa5pxoeLsqmo3UxJ7/AFqZ1L7UwRyN+/gqDjbw5K8XSAZjhzHonSZ9ajdvYrKNC+ZPIDoJBJAIBMkXVepQIMEFp4G3tWzh8Y6mQASQIBkQBJNgJ9yQ2k4vLozNMZpFu8mYVKSJqTRjNoqtWbBK6Sjjd7WNaANWgSD6rCw14LB2lVLqriSSbXOpgAKObsVxytkNF0OBWg2sVQoMlwC0Gga6qMTZaJ2PHBRvfrCTR6FPhmNB7U/4Vo9znXct7Aa7rJ1gH0LresWVgKbWAlpBtaLWi3jKsita+sd/NdsHQWWnVlUq1VE7EhQ1cQIurqVE3uO+soTiFFWfF9yqOxCbWifYuVMSq9WqqxqIHVUYSsHcN71C906oXPUZcnbGjEt0KgJEuIO50iJ0EgjgtJ+FeHNLhqO0YgOG4juWCSreD2w5hbPaa0iGuki27XTkoTj6osvc6Z2xuzJDs1oJ8kjWCCOErp+hvRwZ3OdlDIGU3g37Qg8uI3Bcfiunr3mSxgI4A2HDXTkh+vVc/bIG4NhrRyAAgLgzYss40tjuwzx45W9z0zE4V1WqWBsUy3KSfJbG8NGui5vpDgsHSBDquciYa0AnNzdoPFcjiellVwh1RxHCTHq0WJiMeXHVLi6Wald0vYpl6iElVWxy8B+a8gyjOJkyd6pGokHr01FI8521RfFYJ34qIANib/3VHrEL6g3qeV7CqO5uYfGguPh4qV9cSuepvjf8b1IavNcqz0Fo1a9aRYifYsfaJAAGseqFXq1XBQVKxchPKpIrDG7sjRiqhIQlce6OnuWBinEiTOgve25adGsQ20QDYnif6ZWK0q02sBCrCfJKceDaZinGmQCZvvBkE2mb79Qufxfln43Kz14J5b4/squIqZnE/HBDLKwYo0x8N5Q+Ny0A8cJWdh/KCu51OJsq3Jw6Rz14KSnU05Ks16IFUWxBo0G488eGnBG7aJI10m+/X2LKzFI1uFtyr4jBoZpPxhO+OCidiDxn2LO64myB7jJA/wAJXkY3h33NB2NB7vBCKw95Wd4lTMBm+qTxJILxpF4VDuCWa1woWv8AYm66NUyzNdiegl6wEcFGbpjUabR6JVd1YgEAAc+W8J1nkhow4J3CFECkx9iT4pU6gVodRtuPpoEuSFRS06Gbeo6tKDa6ssqewVXYY1EDnJgLwgcwlFzpbDpIkD0+ZRNplSdSUsct9zNIJr0vKsgyo2iFPJIUgJMx4KQPO+yJxAvCjqV5C4WP39AalUqFE4oUpVKhJJJIBHajIUYSWTBQQKEpJFZsIVPVT5p+N6rNCsNZxKyEkTUtOaNzTChfVIFvX7kza3FNZLS+5LGnxqme6EjVBHoTCPjciD6jMqcrwlEX+PjVNnSDzv04oDUSNpgX0v7UutugY4yeF/BJx4WJSAa5DqVSNNeCejUJ7tRxUTXOPAbpUlN0SO7uTGapEYYRrqlmE3nVWCyRPxvVbq76RpzlFMKdg1QNxMIMs71YDIBTNkjmFrQ1j0BlsDruRTf+55IHVI3Ed870zyNUVKnaFq2HSbZO+FC2pz496jeCTeyfxGzadyZtUc0/Xf8A1QgRcIQ9LY2lErn/ABKjc9CUJKDYyiIlNKSUpLHEkmSQsw6ZJJYwkkkkDDlMnTLGLuyMJ1tZjM2XMYzRMWJsN5tHetNvRxz6z6bagAYGmajS09p2UNcBMO4DfZYDU9Tyj6SsY1tpdH3UWZy9jwMg7BJBz54gxBjIT6HA71b2t0cZQpvd1rnOAYWjK0B4c+ozODnJyHqi4Eahw0XOK9jv5WH/AOm/9aosY2j0NqZ3tFSmA2s+mC6Q5waMzXhomQ5txBuo6nQ+oKbqgq0XhtLrHZC9xHYc+CcsCwAzaS5olc2tPZv8jE/7GfqBGwUX9ndH+sc5gqtY9raLu20gTVEuBIMjKCBpcmN4UlLoq99QM6+jmJa2+eJcKxm7bWoEnf2mjUwsLaP81/8AuKrLWakdcOhVQMY99akGu6vTNmio5jczZgOALxcGDDr2Q1+iJa9rfnFItc5jQRmntvDRNsoiZNzEELF21/of9vT9rlmrWakdP9VKvWPb1lGG5BmBcQ4vYHw0ATYEA/1OaL5gq+0ujbqVI1TWoPgmWMc8us8MkSINy067+RjASQs1ImdiSUvnJ33UKSxqRIax5epP155KJJY1IkdXJQFyZJYNBNdCWdCksYeU+ZCkjZh5TJJIGEkkksYSSSSxhK9snZRrvLRUp08rHPLqrsrYbFpg3uqKdYxu0+iFRzQ4VKF2tdBqEEZtAZb6eXO4l2dDqhI/iUr5CCC4iHiqQfJ1/hRGvbbxWAksY18d0cdTY5/WMcGtpu7M36wlsAkagjlIuJF1kJJLGP/Z"/>
          <p:cNvSpPr>
            <a:spLocks noChangeAspect="1" noChangeArrowheads="1"/>
          </p:cNvSpPr>
          <p:nvPr/>
        </p:nvSpPr>
        <p:spPr bwMode="auto">
          <a:xfrm>
            <a:off x="63500" y="-855663"/>
            <a:ext cx="2590800" cy="1762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data:image/jpeg;base64,/9j/4AAQSkZJRgABAQAAAQABAAD/2wCEAAkGBhQSEBQUEhQUFBQVFBQVFxQUFRQUFBQUFBUVFRUUFRUXHCYeFxkjGRQUHy8gIycpLCwsFR4xNTAqNSYrLCkBCQoKDgwOGg8PGiweHBwpLCkpLCwqLSkpKSwsLCwsKSksLCwpKSksLCwsKSksLCkpLCksKSwsLCwsLCwsLCwpLP/AABEIALkBEAMBIgACEQEDEQH/xAAcAAABBQEBAQAAAAAAAAAAAAACAAEDBAUGBwj/xABFEAABAwIDBAUHCgUCBwEAAAABAAIRAyEEEjEFQVFhBhMigaEyUnGRsdHwBxQVFkJTkqKz0iMzYsHhQ3IXJXN0goPxJP/EABkBAAMBAQEAAAAAAAAAAAAAAAECAwAEBf/EACoRAAICAQMCBAcBAQAAAAAAAAABAhEDEiFRBDETFEFhBRVxgaHR8DIi/9oADAMBAAIRAxEAPwDxTCYR1V4YwS46CwmBO/kFqfU7FfdH8VP9yLoU2cdRHN/6b16v1K7+m6aGWLcn6nNmyyg6R5L9TsX91+en+5L6n4r7o/ip/uXrJpITRXV5DHyyPmZ8I8n+qGK+6P4qf7kj0SxX3R/FT/cvVTSQGit5DHy/77G8zPhHlf1UxP3R/Ez9yY9F8T93+Zn7l6scHAkqpUp8EV8PxP1f99jPqZr0R5n9WMR93+ZnvTO6NYga0/zM969LOGsoK9G10y+HYuX/AH2A+pml2R5udhVvM8W+9D9C1vM8W+9dy+iq76KqvheHl/j9EH12ThHG/Q9XzPFvvTfRNXzfFvvXWupKJzE3yrFy/wAfoy66fCOX+iqnm+I96b6Mqeb4j3rpixCWLfKsXL/H6H87LhHN/RlTzfEe9L6Mqeb4j3ro8iWRb5Vi5f4/QfOy4Rzn0XU83xb70/0VU83xb710YYiFNb5Vi5f4/QPOy4RzX0TV83xb70/0PV8zxb711DaakbSQ+V4uX+P0Dzs+EcqNi1vM8W+9ONg1vM/M33rsGUlOyklfwzFy/wAfoPnJ8I4odHq/3f5me9E3oziDpT/Mz3rumUlYp00j+HYuX/fYddXPhHAjonifuvzU/wBycdEcV91+an+5eiMYpm00ny/HyxvNS4PNvqhivuvz0/3JfVDFfdH8dP8AcvT20lIKSHkMfLD5mXB5b9TsX90fx0/3JfU3F/dH8dP9y9VFJGKSXyOPlm8xLg8n+pmL+5P46f7ll4zBupPLKgyubEiQYkA7raEL28Ul5N02H/763pZ+mxc3UdPHFFOLLYsrm6ZJ0DE7Qoel/wCk9ewmivIfk8E7Soemp+lUXtnUKvRyqD+ouaNsoCgjOEWxQwVpRHDhdTyirEYgwEozhmsEnVajqd1UrUZ1WU2zOCXYxq7S4oW4JapoBVa9Q7lZSb2RFxS3ZSxADRGpWXWZJutOpTUDqKvHYjN6jKfRUD6C2DQUFSkqqZJwMd9BVn0Vr1KarPpKqkSlEzDSRMwpK3dl7FFQy93V0xq8ibyAGtG8kkDgJXZ9FWYRlRzTSp1WEWLmNc9rhbyjuJtwsYiCFDN1ShdK2i+Lp3LdukeYOwZ4JhhV7HisNgy6HUKMOvPYoQweU4EFptPE+haWz+hmzatEVaVM1WGYIqVZMEtMdobwuSXxKMf9RZ0ro77M8NGGT9QvXn9BcHiC9tA1KNRn2X3aZGoBuRqJncVyO3+g9bCtL3ZHUxq9jgQOGYGCPVCpj67HkdXT9xZ9LKKs5FtFStpK0yhOl/RceCsU8IurWiGhlNlFTsoq8zChXsPs8H/KnLIkPHG2ZTKKnZRW1TwrRuCJ9IKPilfBoyadJWGU1bFIcAiFNDWDSV201K2kpgxStpJHIOkrikpBSU4po8iRyH0lU014906H/MK/pZ+mxe0lhXi/T0f8wr+ln6TFxdW7gvqXwqmWPkzbO1cMOdT9Govfm4ReB/Jg6Nq4b01P0ai+g+vChgb0ui8q9Ry2yjLYCcvlKoroVspvUBbJVx8Ku93BWRGTKeICp1KavvaonUuKvF0QluZz6SA4daJDRpdV3klOpC6UjPq0lUq01oYmvRbnmoCaYBe2wLZ0Bk6nhryuJxqe1KlVjzSohtpa+o7s8zcCYueFrp1kQrg2M6ks5tfMRlFjmiZBeWgugaQDlIzG1jFws7aTXdY1vWGrVHlHRok3phsDLECdN8xu3NmbQpvqnqyyKdMF9R0NZ2BqymIBABsSJA4rSzP0DHCvUtbNpPLTUe4tbTJyNaG0WlzCIzGcx7RcJed+pkrR2XsauKfWhrqbapfVcRkYezmc0HrAA1pgjtRJcDYEznbcNF9SnS6xzn1Yhudpphk9p8b3ESABck2WnhPlRotbWw9dvWUqdJ7XPaZe9jf4QkZA01CYM2F9+/iyzcV/ydWKEX/oy8f0jqte4PPW1i0MyuzhrGSXZAyIFnMJk/adwW/0b+UQYfDgNZIbUaHMkDLTfL3OBAAJnOJ/pbxlcPiOn2Gr1z1lEtpmGB4gvazLLrNI1dIsfJMQVXq9KcK9pbTaaMltRznNc4OLP9MNabiSTe0c0kvDmqY8XKJ7J0s2gGYalWpHOwk1CJBeA+mC0i39Qk87yNON2xi61ciQ4YdwIIGSbz23bx9k6mNI41tn/KfRyU2ve0WIcQwzA8lr7EOAvBk2iYMqtU6a4MvOVxDZEy2GkkEyI3CIvvjilwR0rfuHLNN0vQ57Y2NNGq15aXMuHECXBv2iGyBpOvrW9WxdMML2EwDDmOBD2Tpm+zHfPIJndNsEZpuaSw6uy9giJFtfDcqdLpDs5v2XO18oPdAva53jwN10p1K0yTlcdMlZZw+2WExMczp61uUpyyCCDoQZlc7gel2DNSBQpt4OIZ6bkgAetX6e2sGR2erbcDQcwLd3sVddkqSNZubepW01Ro7fw8F2YGLTnDTMmIbEcfUsrH9O6TAcj2l0nygQBuF2zPgl1jafudWyjxRtDT5JBjgQvLdofKPVqNLWtDARBjXndUtldLDSdIneDcgG2+L6qTmuR1H2PYAxG0LhsB8ojMn8QHMBqPtH+yk/4l048gz6UbF2O4SM8l5ljflLrEEMa1h4xJHolc5tDpPiK38yq4jhMC/IJWwpNnsNXalOSOtpyP6gvHunTp2hWMzdl/8A1sWc3EEb1WxFUucSbn/C5Opdx+5bGmmbHQnaLaGPo1XzlaXzAk3pvb7SvWWfKPh8pcbQGmN8lxB8IPevD8M6HA+n2KarXSYJVE2SLbPf9m9MMPXc5rajQQSPKHaAi48fUtclfNFHEFpBBgiCCNx3Fa9DpZiQHDrn9qJkzoZF93culTRNxaPfC8TEidY5JFi8X2T07rsq9Y92cw4EG05r3P8Aug9y2P8AiTWygDLIEZt5uCDffYjvVLJPbuemOaquJqNYCXENA3kgBeb435RKzvJysOaezvtEXlc7tDb9Wse24meZR1JA79jvdr9N6TLUoqE5u0XBjOyJMTc+E7pWFW6W9bSmpX6sOn+HRaM0GbFxMgWvGkidVxGIeq7j4+9TedorHHa3O7dtDAUGmzqzgS0tJEWL+03LaCWNvezxrdZdXpgXMBf23AiKfk0mwQZhscLAzFtIXLEplJ55FFiRfG3KzXufTe6mXT5BIgEh0A66gKnTruEwSCQQYOoIuD6UG7vT7lBybZSkg6b4cDoQZB4EIQbH43piEgUVIwnG6OkLFRFOEFLcLJcyY1dyFzkxKZSFoPOnzKFNmW8Sg6SbPZLrVEHJpW8Q2kn64oC6VHKSHiG0oPMk0oCUgUNYaJ+tQZ1GSkj4oNKJusQFyBKUXkYdIedRuKSZRnKwpBNN0WZAkhB0YMuRipCiKSrqBRYZUUwxCqMTlWUtibgmTvxCDrlDKZI5jKCDfVlBnTFMoubsZIPMmLkKda7DQ+ZMmTgpbMIJimSS2EeUpTJIWYeUpTJ0bMJJMnQMKUkydGzCSSSWMJKUkyBhIgmhJFbGEkkki2YSZOklZh2NkqX5s7gmwp7Y7/Yrjp4ldOGCkrJTm0yp82dwKJuFdwKnd6SkwK3hIXWyP5o7giOEPwVM5qGE2hCa2RHAnl6wkcDzHrUiZbw4h1S5FTwHEjwRP2cI8oBOUAkrPHHgXVLkXzNseUFG/DNH2vAlGWFDkSuCGTfJE6gPO8CmFEed4FSimkKI4lI8a4H1e4BoDzvApGk3zj6kRYOaYMbvn1/4Q0Lg1+4mU2byURpshCaF7JfNlvD9jbcjZGbpTmmzj6kxopsl1tC4D9x8jdx9aINbx8EBaEXVDmioewH9QSxs6oixvNMaB4FO2iUUvY1rkQycCmOTgUXzZL5stp9jWuRszOBTSzgUhQTilyCGl8G25AIahgc1MafJCafJZxCmRwOaQAUnVJ+pCGkOpEduajfE2U5ZyUNQXUsqpBiw8KO2O/2K+WqlgXRUbPxYrUfjm3GpG5HFPSiWVOyq4JMRVHTcAjknp0yulSsn6DuTZVMKRUgwZOgKYSypkRZVdbsxx3H1FQ1MM4bijuayAMTBiN1lHnQsO45allQhyWdaw0xFqQYgLkwdZKNTD6tD1fNA6oULHFLYyTJCIQuEpn1E2clGwpMlFOVE+kVI084QPb/Ug2ZXYzWnkUYqnghazmiLYRM9xddO5OH8vFB1g4FECimCghUQOKKExCIAA5EExSlAYRkmASmuDclOwXTVG3KX1CFm9KU8ynYyBJ9Sic65W1A7kufmqtY3KkLlC/VSzPYpBUHhvKG/l3LTptMwG68I381m4Xyx8blqsfbh6FKDonme5Yo4Yk34TceoD44rbwOwWubLjc6Re2745rBo1OauU9pOH2iumEkczZ0P0VSMwYv/AGsJ9JB7lpUMO1oiPshvcsbY2PznLwWyAuqFMG5IWN4DWVXq4dhEZR6kT3KB9VWURWZeN2CxxkHKeVwso7AIN4cORgro3VQoah4FDQjJv0Ob+aU2mHtcDfxUTdlZnHIc4Hoa4G+463XRuqgatB333EbwqGLpse/OczTyOvhPileIZZK9Tn8ZgnMNwd+ojQ6HwPeoKlFwMHU8CD7FtYrN2oOdpvBs4Hkd/wDlBh4DcroLpkaWG8tcCT3QpSxUWjksyauCqNzEtMNOUncDMRKI4RwcAQQXZSP/AC0XUNxmZoa1zZImHiZBAtb0+laPR+lRg9eG5mGw4M1Gg7RknmO9TlHSrKQet12OAqNIsdRZCwGV2nSc0utc5lJh7RgN8nLAiY3x4yqGGqGqSMrSIMnKJFvbolStWxm6bSMIYN/mmdNE7tl1Jux3HQ6aL0zYuxMuCdVc1trybEgaZfST3rDxWO3uBHACfakxuM20vQbJGUEnycn9F1AYLDPr5a9yP6Gqz5B1jctTEbae1xHcl22yXPIdFmh0lxMXtYNj0Tu4q+ldiH/T3MxmxamaC0jnuVqn0ed9ogc1LTxVWfLPt8FdZWtdzjzkj2FUWNCObKjOjTiCcwPAy0C3Ek2VavsRw0Idc6T/AHWwK953wpG1k3hi6zlq2Dc0S4EcOaEkcBot7HmGyDedDoQbR8cVkYpwDYiJE2iDd0a6btOa5pxoeLsqmo3UxJ7/AFqZ1L7UwRyN+/gqDjbw5K8XSAZjhzHonSZ9ajdvYrKNC+ZPIDoJBJAIBMkXVepQIMEFp4G3tWzh8Y6mQASQIBkQBJNgJ9yQ2k4vLozNMZpFu8mYVKSJqTRjNoqtWbBK6Sjjd7WNaANWgSD6rCw14LB2lVLqriSSbXOpgAKObsVxytkNF0OBWg2sVQoMlwC0Gga6qMTZaJ2PHBRvfrCTR6FPhmNB7U/4Vo9znXct7Aa7rJ1gH0LresWVgKbWAlpBtaLWi3jKsita+sd/NdsHQWWnVlUq1VE7EhQ1cQIurqVE3uO+soTiFFWfF9yqOxCbWifYuVMSq9WqqxqIHVUYSsHcN71C906oXPUZcnbGjEt0KgJEuIO50iJ0EgjgtJ+FeHNLhqO0YgOG4juWCSreD2w5hbPaa0iGuki27XTkoTj6osvc6Z2xuzJDs1oJ8kjWCCOErp+hvRwZ3OdlDIGU3g37Qg8uI3Bcfiunr3mSxgI4A2HDXTkh+vVc/bIG4NhrRyAAgLgzYss40tjuwzx45W9z0zE4V1WqWBsUy3KSfJbG8NGui5vpDgsHSBDquciYa0AnNzdoPFcjiellVwh1RxHCTHq0WJiMeXHVLi6Wald0vYpl6iElVWxy8B+a8gyjOJkyd6pGokHr01FI8521RfFYJ34qIANib/3VHrEL6g3qeV7CqO5uYfGguPh4qV9cSuepvjf8b1IavNcqz0Fo1a9aRYifYsfaJAAGseqFXq1XBQVKxchPKpIrDG7sjRiqhIQlce6OnuWBinEiTOgve25adGsQ20QDYnif6ZWK0q02sBCrCfJKceDaZinGmQCZvvBkE2mb79Qufxfln43Kz14J5b4/squIqZnE/HBDLKwYo0x8N5Q+Ny0A8cJWdh/KCu51OJsq3Jw6Rz14KSnU05Ks16IFUWxBo0G488eGnBG7aJI10m+/X2LKzFI1uFtyr4jBoZpPxhO+OCidiDxn2LO64myB7jJA/wAJXkY3h33NB2NB7vBCKw95Wd4lTMBm+qTxJILxpF4VDuCWa1woWv8AYm66NUyzNdiegl6wEcFGbpjUabR6JVd1YgEAAc+W8J1nkhow4J3CFECkx9iT4pU6gVodRtuPpoEuSFRS06Gbeo6tKDa6ssqewVXYY1EDnJgLwgcwlFzpbDpIkD0+ZRNplSdSUsct9zNIJr0vKsgyo2iFPJIUgJMx4KQPO+yJxAvCjqV5C4WP39AalUqFE4oUpVKhJJJIBHajIUYSWTBQQKEpJFZsIVPVT5p+N6rNCsNZxKyEkTUtOaNzTChfVIFvX7kza3FNZLS+5LGnxqme6EjVBHoTCPjciD6jMqcrwlEX+PjVNnSDzv04oDUSNpgX0v7UutugY4yeF/BJx4WJSAa5DqVSNNeCejUJ7tRxUTXOPAbpUlN0SO7uTGapEYYRrqlmE3nVWCyRPxvVbq76RpzlFMKdg1QNxMIMs71YDIBTNkjmFrQ1j0BlsDruRTf+55IHVI3Ed870zyNUVKnaFq2HSbZO+FC2pz496jeCTeyfxGzadyZtUc0/Xf8A1QgRcIQ9LY2lErn/ABKjc9CUJKDYyiIlNKSUpLHEkmSQsw6ZJJYwkkkkDDlMnTLGLuyMJ1tZjM2XMYzRMWJsN5tHetNvRxz6z6bagAYGmajS09p2UNcBMO4DfZYDU9Tyj6SsY1tpdH3UWZy9jwMg7BJBz54gxBjIT6HA71b2t0cZQpvd1rnOAYWjK0B4c+ozODnJyHqi4Eahw0XOK9jv5WH/AOm/9aosY2j0NqZ3tFSmA2s+mC6Q5waMzXhomQ5txBuo6nQ+oKbqgq0XhtLrHZC9xHYc+CcsCwAzaS5olc2tPZv8jE/7GfqBGwUX9ndH+sc5gqtY9raLu20gTVEuBIMjKCBpcmN4UlLoq99QM6+jmJa2+eJcKxm7bWoEnf2mjUwsLaP81/8AuKrLWakdcOhVQMY99akGu6vTNmio5jczZgOALxcGDDr2Q1+iJa9rfnFItc5jQRmntvDRNsoiZNzEELF21/of9vT9rlmrWakdP9VKvWPb1lGG5BmBcQ4vYHw0ATYEA/1OaL5gq+0ujbqVI1TWoPgmWMc8us8MkSINy067+RjASQs1ImdiSUvnJ33UKSxqRIax5epP155KJJY1IkdXJQFyZJYNBNdCWdCksYeU+ZCkjZh5TJJIGEkkksYSSSSxhK9snZRrvLRUp08rHPLqrsrYbFpg3uqKdYxu0+iFRzQ4VKF2tdBqEEZtAZb6eXO4l2dDqhI/iUr5CCC4iHiqQfJ1/hRGvbbxWAksY18d0cdTY5/WMcGtpu7M36wlsAkagjlIuJF1kJJLGP/Z"/>
          <p:cNvSpPr>
            <a:spLocks noChangeAspect="1" noChangeArrowheads="1"/>
          </p:cNvSpPr>
          <p:nvPr/>
        </p:nvSpPr>
        <p:spPr bwMode="auto">
          <a:xfrm>
            <a:off x="63500" y="-855663"/>
            <a:ext cx="2590800" cy="1762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8" name="Picture 20" descr="http://www.terragalleria.com/images/np-pacific/mora1053.jpeg"/>
          <p:cNvPicPr>
            <a:picLocks noChangeAspect="1" noChangeArrowheads="1"/>
          </p:cNvPicPr>
          <p:nvPr/>
        </p:nvPicPr>
        <p:blipFill>
          <a:blip r:embed="rId4" cstate="print"/>
          <a:srcRect/>
          <a:stretch>
            <a:fillRect/>
          </a:stretch>
        </p:blipFill>
        <p:spPr bwMode="auto">
          <a:xfrm>
            <a:off x="3124200" y="1676400"/>
            <a:ext cx="3029386" cy="2066925"/>
          </a:xfrm>
          <a:prstGeom prst="rect">
            <a:avLst/>
          </a:prstGeom>
          <a:noFill/>
        </p:spPr>
      </p:pic>
      <p:sp>
        <p:nvSpPr>
          <p:cNvPr id="2070" name="AutoShape 22" descr="data:image/jpeg;base64,/9j/4AAQSkZJRgABAQAAAQABAAD/2wCEAAkGBg8PDw8NDRAPDQ8PDxAPDw0PDg8PDA8NFBAVFRQQFBQXHSYeFxklGhISIC8gIycpLCwsFR4xNTAqNSYrLCkBCQoKDQwNDQwMDSkYFBgpKSkpKSkpKSkpKSkpKSkpKSkpKSkpKSkpKSkpKSkpKSkpKSkpKSkpKSkpKSkpKSkpKf/AABEIAOwA1QMBIgACEQEDEQH/xAAcAAEAAgIDAQAAAAAAAAAAAAAAAQcCCAQFBgP/xABGEAACAQICBQgHBQUFCQAAAAAAAQIDBAURBxITITEGFEFRcYGRoQgiYXKSscEyUmKisiNCU4LRM2ODhNIVGFRzdLPC4fD/xAAVAQEBAAAAAAAAAAAAAAAAAAAAAf/EABQRAQAAAAAAAAAAAAAAAAAAAAD/2gAMAwEAAhEDEQA/ALxABAAAAAAAAAAOHiOL0LaDq3NWnRpxWcpzkoxQHMBxrDEaVxTjWoVIVqc1nGpTkpQa7UckAAAABGYEg4OKY1b2tN1bmrToU1xnUmorsXW/Yjj4Hyps7+LnZV6ddL7UYvKpHf0we9L25AdsAAAAAAAAAAAAAAAAAAAAbAHXYtj9raQ2l1WpUI9dSajn7EuLfYV9pR0qOxlzKycXcuOdSq96oJ8Ml0yfHqXtKLv8SrXE3VuKk61R8Z1JOUvPgii6OVOnmjDOnhtJ15b1t6qcKK7I/al5FP43ygub6q613VlWm3uzfqQXVGK3RXYdbmMwOwwflDd2cte0uKtu89+zm1GXvR4PvR7XD9O+K00lVVtcZdM6OpN98Gl5FcGSAtyl6Q9x+9ZUH7VWqR+aZ9v94mp/wFPP/qJf6Snoveu07KirXUWu5a+TzSa1PtRya6c9XWWXX07gLGuPSFu2v2dpbwfXKdSfluOixLTTjFbNRq07ZP8Ag0oqXxT1n4Hi7rUzezecc810NLqZx2BysTxa4uJbS5rVK8/vVJym12Z8DGxvalGUatGc6VSLTjOEnGaeee5o4k3nkjNMC3uSunitTUaWJ03cRW7nFFRjWy65Q3Rl3ZFt8n+VdniENezrwrZJOUE8q0Peg96NSVI5NjiFWhUjWoVJ0akd8alOTjNd6A3EzBUmjPS9O5qwsMScXVqNRoXMYqKqT6KdRLcpPoa4vdkW0mQSAAAAAAAAAAAAAHyup6sJP2H1PO8vcXVph91Xz3woz1fbNrViviaA1k5V4o7m+urhvNVK89X2QT1Yrwijq8z51mZlADMggMlMgNFGWYzMFIyzAkicsiHPIxUc974dQCmul9PyPoAgJTJzIAH2t7iVOUakHqzhKM4SXFTi80/FI255PYtG7tLa7jwr0YVOyTj6y7nmu41Ab4GxGgnF9thjt285WlacMv7uf7SPm5LuAsgAEAAAAAAAAAAACpdPuMalrRtU99erm1+Cms3+aUC2Wa5ab8U2uJKlnmqFGKy6pTbk/JxAra4ZnB7j512ZUeBRmBkAABIEZDVJIAKKJyCRIAAkAACCHxRaWgHFNnf17ZvJXFvml0OpSlmvyymVZ+8el0d4nzbFrGtwXOI059WpVzpvPunn3FG1oIRJAAAAAAAAAAAHyuZ5Rk/YalcrsS5zf3dxxU69TV9yL1Y+UUbO8tcTVtYXVd7tnRqSXvary88jUyT6+PT2lHGuGTbcDC4ZnbfZ7wPsQySCAACiQAQCSABIIJKAAQGPSfe3rOE41FxhKM12xea+R8OkzTA3Hw67VajSrx4VacKi7JxUl8zknjtEuIOvg1k283ThOg/8ObjFfConsSAAAAAAAAAAAK305Yhs8MlTTydarSp92trv9Brs2XD6QWJ5ztLVP+JWkvCEfnMp2RRxbhn2t/sr/wC6T4V+J96McooDMkAggBklBAAgAAASQCiSASBi+JkiJcSUBfno+4hr2Vzbt/2NwppdUakF9YSLVKE9H2+1b66oN7q1spJdcqdRZeVSRfZAAAAAAAAAIkyT43U8oSfsA1t0yX+1xapHPNUadOn3tOb/AFnhJM7XlPiHOL27r557S4qyXu6zUfJI6mRRxa3E5cTiVOPectASACAAAAAAAAAAABICKIZKIkTED2GifEthjFlJvKNScqD/AMWDjH8zibQI07wu62NejWW50qtOon7s1L6G4VKopRUlvUkpLse9AZgAgAAAAAB0fLLElb2NzXby2dCpNdqg8vPI7wrbTnieyw10lxr1KdLtSevLygBrvJ9fHp7TCRkzCRRx5Leu1HLOLU4nKAAAACQBAAAAEgQCSCAECUURImBiTADNG2HILEuc4XY1ul29OMvbOC1JPxgzU9GxWgvENphWyz30LirDL8Msqi/WwLFABAAAAAAQyhtP2K69zbWqe6nCdWS/FN6sfKL8S96ssk31I1X0kYpznFLuaecYVNjF+ymtX5qQHmGYmTMSj4Vjko41fgciHBdgGRCJIAlkIMlACCQAAAAgkgASiDOnTbTyWerHWfsjmk35ogwIjxJIXEo+hcno84h699avpjRrx7nKEvnAptHvdC2JbHGKMG8lXp1aL7dRzj5wA2SABAAAAAAcDHLtUberVe5QhOb7Ixb+hqDc1nOcqkt7nKU315ybb+ZsvpdxPYYTdZPJ1IbGPbUai/Jy8DWRlGIJZAHzdJznCnHfKcoxiva3kvmcu7tdlUqUXxp1J0/gk4/Q77Rng/OsYs4NZwpTdzNdGrRjrrPtkorvOv5UUdS/vYPiruv/AN2T+oHWEEkIAESyCCSAAJQIJKBBJAA9fo0wZXdzc0Gs9bD7pfzSioLzkeQLU0AWuteXk/u2ij3zqr/QwKtnFptPc02mvauJieh5fYVzXE7yillF1pVYe5U9f5ya7jzwGaOy5O4g7e7tbhbtjcUqmfsjUTflmdajKIG5dOSaTW9NZp+wyOh5CYnzrDLGvxcrenGT6dpBakvOLO+IAAAAESfSBTnpA4tlTtbRPfOpKrJfghHJec/IpJnvdNGJ7bFJU081QpQp9kpeu/1I8CygAEQXB6PmCZzvr+S3RhC1pvozl69TyVPxZ4XSRb7PFr5fera/xwjL6l7aIsE5rg9trLKdwpXM+v8AaPOH5FAqHTRZbPFpyy3VaNKfes4P9KKPBAIAGQiWEAIJIAIkhEkBkIkIoIu30d7LKGIXH3p0KK7IxnN/rRSUTY3QXY7PCVU6a9xVn3Rypr9AHhtPmEbO7t7tLdVpypSf44PWX5ZvwKrZsXpvwjbYZOqlnK3nCsuvLPVl5T8jXVoCUSYoyA2G0E4ltMLdFvfb3FSGX4JpTXm5FkFE+j9i2pdXVo3urUY1Yr+8pSaf5Z+RexAAAA+N3U1YSb6j7HnOX+Kc2w66rZ5ONGer77WrFeMkBrJykxDnF5dXDee1r1ZL3dZqPkkdYZMxKBzMGw2Vzc0LWG+VetTpL+aSTfg2zhlh6D8I2+KxrNZxtaNStv4a7Wzj3+u33AbE21vGnCFOCyjCMYRXQoxSSXgikfSCscq1nXX7yrUn3OM185F5IrDTxhu0w+NZcaFanP8AllnB/qQGv5BkQBDCDAAhkkZAESQjICAgwBMDZnQ1BrBbXPplWa7NtL/2azxNseQtgrfDLCis/VtaUnnx15wU5ecmBy+UWHK4ta9CW9VKU6b7JRcfqaj16DhKUJfahKUJe9F5PzRuTUjmmutGr+lHBua4pcJLKFZqvFdHr/a/MpAeRJRORAHptHGK81xWyrN5RdeNKfR6lXOm33a6fcbUI02pVHFxlF5Si1JPqa3o26wDEFc2ttcrftqFKr3ygm14tgdgACAVZp6xXUsqdun61etFZdcILWfnqeJabKF0/Snzu1Tz1NjUcfu6+utbvyUPIoqpmLMmQARfmgHBdnZV7yS9a5rKEf8AlUU1+qc/AoqztZVakKVNZzqTjCC65ykkl4tG23JzBo2Vpb2cOFClCnmv3pJetLvk2+8Dszxulmhr4RefhoufwSjL/wAT2R869vGpFwqRjOMllKMknFp8U0+JBprkQbXvkBhTlrcwtNbr2MPkcilyPw6CyjZWi/y9J/QDUhkG30eTVkuFpar/AC9L+h9IYJax+zb0F2Uaa+hRp9qsOD6jcmNnTXCEF7FCKXyJdrD7kfhQGmqiTqm4/Mqf8OHwR/oOZU/4cPgj/QDTfIg3HlhlF8aVJ9tOD+h8ZYDaPjbW77aFP+gGodGnrNRXGT1V2vd9TcSxobOlTp/cpwh8MUvocKPJaxUlNWlqpJ5qXN6Waa4NPI7QAU5p9wPOnb30VvpzdKb/AAT3x/Mn8RcZ5/lzgSvbC4t8vWnTep7Ki9aD+JIg1SZiz6Vabi3GSycW00+KaeTRiygjZLQtiO2wejF8aFSrQ7lLWXlNGtiL+0AKf+zrhyXqO7lqPr/Zw1vMC0AAQCmPSD1dWy+9tKvbq6kc/PVLnKi01cmL68qWsrS3qXEKara2zybjKTp5bs8+EX4FFGkZHcX3JO/oLWrWd1Tit7lKhU1V2tLJHVZAWXoM5Lq5vZ3tVZ07JRcOp3M89X4Um+1xNgUjxeiPAHZ4VQ11q1LjO5qJ8Vr5aif8ij4s9qQAAAAAAAAAAAAAAAAAAAMZxzWT6TIAa66ZuSvNL1XVOOVK6zcsvsq4X2vFNS+Irw2Y0r8nueYdWUI51KS21Pr1ob2u+Osu81uoWdSo8qUJ1H1U4Sm/CKKOObKaFoJYLb5cXUruXvbWS+SRRljyBxSt/Z2Nzv6ZUpU4+M8i/dFeBXNjhsba8gqdSNarJRU4z9STTW9d+4g9gAABGRIAhxR193yds62e2tbernxc6NOTfe1mdiAMadNRSjFJJJJJcElwRkAAAAAAAAAAAAAAAAAAAAAAAQ4p7nvMYUlHdFKK6kskZgCMhkSAAAA//9k="/>
          <p:cNvSpPr>
            <a:spLocks noChangeAspect="1" noChangeArrowheads="1"/>
          </p:cNvSpPr>
          <p:nvPr/>
        </p:nvSpPr>
        <p:spPr bwMode="auto">
          <a:xfrm>
            <a:off x="63500" y="-1084263"/>
            <a:ext cx="2028825" cy="2247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3124200" y="3886200"/>
            <a:ext cx="2971800" cy="1569660"/>
          </a:xfrm>
          <a:prstGeom prst="rect">
            <a:avLst/>
          </a:prstGeom>
          <a:noFill/>
        </p:spPr>
        <p:txBody>
          <a:bodyPr wrap="square" rtlCol="0">
            <a:spAutoFit/>
          </a:bodyPr>
          <a:lstStyle/>
          <a:p>
            <a:r>
              <a:rPr lang="en-US" sz="2400" dirty="0" smtClean="0">
                <a:solidFill>
                  <a:srgbClr val="FFFF00"/>
                </a:solidFill>
              </a:rPr>
              <a:t>The reason the image of the mountain is visible on the surface of the water?</a:t>
            </a:r>
            <a:endParaRPr lang="en-US" sz="2400" dirty="0">
              <a:solidFill>
                <a:srgbClr val="FFFF00"/>
              </a:solidFill>
            </a:endParaRPr>
          </a:p>
        </p:txBody>
      </p:sp>
      <p:sp>
        <p:nvSpPr>
          <p:cNvPr id="18" name="TextBox 17"/>
          <p:cNvSpPr txBox="1"/>
          <p:nvPr/>
        </p:nvSpPr>
        <p:spPr>
          <a:xfrm>
            <a:off x="6705600" y="4038600"/>
            <a:ext cx="2438400" cy="1200329"/>
          </a:xfrm>
          <a:prstGeom prst="rect">
            <a:avLst/>
          </a:prstGeom>
          <a:noFill/>
        </p:spPr>
        <p:txBody>
          <a:bodyPr wrap="square" rtlCol="0">
            <a:spAutoFit/>
          </a:bodyPr>
          <a:lstStyle/>
          <a:p>
            <a:r>
              <a:rPr lang="en-US" sz="2400" dirty="0" smtClean="0">
                <a:solidFill>
                  <a:srgbClr val="FFFF00"/>
                </a:solidFill>
              </a:rPr>
              <a:t>The reason the pencil appears broken?</a:t>
            </a:r>
            <a:endParaRPr lang="en-US" sz="2400" dirty="0">
              <a:solidFill>
                <a:srgbClr val="FFFF00"/>
              </a:solidFill>
            </a:endParaRPr>
          </a:p>
        </p:txBody>
      </p:sp>
      <p:sp>
        <p:nvSpPr>
          <p:cNvPr id="19" name="TextBox 18"/>
          <p:cNvSpPr txBox="1"/>
          <p:nvPr/>
        </p:nvSpPr>
        <p:spPr>
          <a:xfrm>
            <a:off x="152400" y="3962400"/>
            <a:ext cx="2667000" cy="830997"/>
          </a:xfrm>
          <a:prstGeom prst="rect">
            <a:avLst/>
          </a:prstGeom>
          <a:noFill/>
        </p:spPr>
        <p:txBody>
          <a:bodyPr wrap="square" rtlCol="0">
            <a:spAutoFit/>
          </a:bodyPr>
          <a:lstStyle/>
          <a:p>
            <a:r>
              <a:rPr lang="en-US" sz="2400" dirty="0" smtClean="0">
                <a:solidFill>
                  <a:srgbClr val="FFFF00"/>
                </a:solidFill>
              </a:rPr>
              <a:t>The reason the shirt appears purple?</a:t>
            </a:r>
            <a:endParaRPr lang="en-US" sz="2400" dirty="0">
              <a:solidFill>
                <a:srgbClr val="FFFF00"/>
              </a:solidFill>
            </a:endParaRPr>
          </a:p>
        </p:txBody>
      </p:sp>
      <p:pic>
        <p:nvPicPr>
          <p:cNvPr id="2076" name="Picture 28" descr="http://www.mango-shopping.com/images/clothes/AF/abercrombie-fitch-mens-sweaters-23.jpg"/>
          <p:cNvPicPr>
            <a:picLocks noChangeAspect="1" noChangeArrowheads="1"/>
          </p:cNvPicPr>
          <p:nvPr/>
        </p:nvPicPr>
        <p:blipFill>
          <a:blip r:embed="rId5" cstate="print"/>
          <a:srcRect/>
          <a:stretch>
            <a:fillRect/>
          </a:stretch>
        </p:blipFill>
        <p:spPr bwMode="auto">
          <a:xfrm>
            <a:off x="152400" y="1600200"/>
            <a:ext cx="2209800" cy="2209800"/>
          </a:xfrm>
          <a:prstGeom prst="rect">
            <a:avLst/>
          </a:prstGeom>
          <a:noFill/>
        </p:spPr>
      </p:pic>
      <p:sp>
        <p:nvSpPr>
          <p:cNvPr id="15" name="TextBox 14"/>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SC.3.P.10.3</a:t>
            </a:r>
            <a:r>
              <a:rPr lang="en-US" dirty="0" smtClean="0">
                <a:solidFill>
                  <a:srgbClr val="7030A0"/>
                </a:solidFill>
              </a:rPr>
              <a:t>, </a:t>
            </a:r>
            <a:r>
              <a:rPr lang="en-US" u="sng" dirty="0" smtClean="0">
                <a:solidFill>
                  <a:srgbClr val="7030A0"/>
                </a:solidFill>
              </a:rPr>
              <a:t>SC.3.P.10.4</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a:t>
            </a:r>
            <a:endParaRPr lang="en-US" dirty="0"/>
          </a:p>
        </p:txBody>
      </p:sp>
      <p:sp>
        <p:nvSpPr>
          <p:cNvPr id="3" name="Content Placeholder 2"/>
          <p:cNvSpPr>
            <a:spLocks noGrp="1"/>
          </p:cNvSpPr>
          <p:nvPr>
            <p:ph idx="1"/>
          </p:nvPr>
        </p:nvSpPr>
        <p:spPr/>
        <p:txBody>
          <a:bodyPr/>
          <a:lstStyle/>
          <a:p>
            <a:r>
              <a:rPr lang="en-US" dirty="0" smtClean="0">
                <a:hlinkClick r:id="rId3"/>
              </a:rPr>
              <a:t>Friction and Temperature</a:t>
            </a:r>
            <a:endParaRPr lang="en-US" dirty="0" smtClean="0"/>
          </a:p>
          <a:p>
            <a:endParaRPr lang="en-US" dirty="0" smtClean="0"/>
          </a:p>
          <a:p>
            <a:r>
              <a:rPr lang="en-US" dirty="0" smtClean="0"/>
              <a:t>Think about:</a:t>
            </a:r>
          </a:p>
          <a:p>
            <a:pPr>
              <a:buNone/>
            </a:pPr>
            <a:r>
              <a:rPr lang="en-US" dirty="0" smtClean="0"/>
              <a:t>    What is another way you can demonstrate this concept?</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SC.3.P.11.2</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3" name="Content Placeholder 2"/>
          <p:cNvSpPr>
            <a:spLocks noGrp="1"/>
          </p:cNvSpPr>
          <p:nvPr>
            <p:ph idx="1"/>
          </p:nvPr>
        </p:nvSpPr>
        <p:spPr/>
        <p:txBody>
          <a:bodyPr/>
          <a:lstStyle/>
          <a:p>
            <a:r>
              <a:rPr lang="en-US" dirty="0" smtClean="0">
                <a:hlinkClick r:id="rId3"/>
              </a:rPr>
              <a:t>Sound Simulator</a:t>
            </a:r>
            <a:endParaRPr lang="en-US" dirty="0" smtClean="0"/>
          </a:p>
          <a:p>
            <a:endParaRPr lang="en-US" dirty="0" smtClean="0"/>
          </a:p>
          <a:p>
            <a:r>
              <a:rPr lang="en-US" dirty="0" smtClean="0"/>
              <a:t>Think about:</a:t>
            </a:r>
          </a:p>
          <a:p>
            <a:pPr>
              <a:buNone/>
            </a:pPr>
            <a:r>
              <a:rPr lang="en-US" dirty="0" smtClean="0"/>
              <a:t>    When you adjust the “frequency” button what changes about the vibrations?  What changes about the sound?</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SC.4.P.10.3</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Energy causes motion and change</a:t>
            </a:r>
            <a:endParaRPr lang="en-US" dirty="0">
              <a:solidFill>
                <a:srgbClr val="FFFF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457200" y="1371600"/>
            <a:ext cx="8229600" cy="5181600"/>
          </a:xfrm>
          <a:solidFill>
            <a:schemeClr val="tx1">
              <a:lumMod val="85000"/>
              <a:lumOff val="15000"/>
            </a:schemeClr>
          </a:solidFill>
        </p:spPr>
        <p:txBody>
          <a:bodyPr>
            <a:normAutofit/>
          </a:bodyPr>
          <a:lstStyle/>
          <a:p>
            <a:r>
              <a:rPr lang="en-US" u="sng" dirty="0" smtClean="0"/>
              <a:t>SC.5.P.10.2</a:t>
            </a:r>
            <a:r>
              <a:rPr lang="en-US" dirty="0" smtClean="0"/>
              <a:t> Students will explain that energy has the ability to cause motion or create change. Students will identify and describe examples where energy has caused motion or created changes. (SC.3.P.10.2, SC.4.P.10.2)</a:t>
            </a:r>
          </a:p>
          <a:p>
            <a:r>
              <a:rPr lang="en-US" u="sng" dirty="0" smtClean="0"/>
              <a:t>SC.4.P.10.4</a:t>
            </a:r>
            <a:r>
              <a:rPr lang="en-US" dirty="0" smtClean="0"/>
              <a:t> Students will describe and explain how water and air are sources of energy.</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causing Motion</a:t>
            </a:r>
            <a:endParaRPr lang="en-US" dirty="0"/>
          </a:p>
        </p:txBody>
      </p:sp>
      <p:sp>
        <p:nvSpPr>
          <p:cNvPr id="3" name="Content Placeholder 2"/>
          <p:cNvSpPr>
            <a:spLocks noGrp="1"/>
          </p:cNvSpPr>
          <p:nvPr>
            <p:ph idx="1"/>
          </p:nvPr>
        </p:nvSpPr>
        <p:spPr/>
        <p:txBody>
          <a:bodyPr/>
          <a:lstStyle/>
          <a:p>
            <a:r>
              <a:rPr lang="en-US" dirty="0" smtClean="0">
                <a:hlinkClick r:id="rId3"/>
              </a:rPr>
              <a:t>Energy Skate Park</a:t>
            </a:r>
            <a:endParaRPr lang="en-US" dirty="0" smtClean="0"/>
          </a:p>
          <a:p>
            <a:endParaRPr lang="en-US" dirty="0" smtClean="0"/>
          </a:p>
          <a:p>
            <a:r>
              <a:rPr lang="en-US" dirty="0" smtClean="0"/>
              <a:t>Think about:</a:t>
            </a:r>
          </a:p>
          <a:p>
            <a:pPr>
              <a:buNone/>
            </a:pPr>
            <a:r>
              <a:rPr lang="en-US" dirty="0" smtClean="0"/>
              <a:t>    What happens to the energy of the skater as he travels along the track? What happens to his energy as you change the track?</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SC.5.P.10.2</a:t>
            </a:r>
            <a:r>
              <a:rPr lang="en-US" dirty="0" smtClean="0">
                <a:solidFill>
                  <a:srgbClr val="7030A0"/>
                </a:solidFill>
              </a:rPr>
              <a:t> (</a:t>
            </a:r>
            <a:r>
              <a:rPr lang="en-US" u="sng" dirty="0" smtClean="0">
                <a:solidFill>
                  <a:srgbClr val="7030A0"/>
                </a:solidFill>
              </a:rPr>
              <a:t>SC.3.P.10.2</a:t>
            </a:r>
            <a:r>
              <a:rPr lang="en-US" dirty="0" smtClean="0">
                <a:solidFill>
                  <a:srgbClr val="7030A0"/>
                </a:solidFill>
              </a:rPr>
              <a:t>, </a:t>
            </a:r>
            <a:r>
              <a:rPr lang="en-US" u="sng" dirty="0" smtClean="0">
                <a:solidFill>
                  <a:srgbClr val="7030A0"/>
                </a:solidFill>
              </a:rPr>
              <a:t>SC.4.P.10.2</a:t>
            </a:r>
            <a:r>
              <a:rPr lang="en-US" dirty="0" smtClean="0">
                <a:solidFill>
                  <a:srgbClr val="7030A0"/>
                </a:solidFill>
              </a:rPr>
              <a:t>)</a:t>
            </a:r>
            <a:endParaRPr lang="en-US" u="sng" dirty="0" smtClean="0">
              <a:solidFill>
                <a:srgbClr val="7030A0"/>
              </a:solidFill>
            </a:endParaRP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 and Water</a:t>
            </a:r>
            <a:endParaRPr lang="en-US" dirty="0"/>
          </a:p>
        </p:txBody>
      </p:sp>
      <p:pic>
        <p:nvPicPr>
          <p:cNvPr id="124930" name="Picture 2" descr="http://upload.wikimedia.org/wikipedia/commons/0/0b/Pitstone-windmill.600px.jpg"/>
          <p:cNvPicPr>
            <a:picLocks noChangeAspect="1" noChangeArrowheads="1"/>
          </p:cNvPicPr>
          <p:nvPr/>
        </p:nvPicPr>
        <p:blipFill>
          <a:blip r:embed="rId3" cstate="print"/>
          <a:srcRect/>
          <a:stretch>
            <a:fillRect/>
          </a:stretch>
        </p:blipFill>
        <p:spPr bwMode="auto">
          <a:xfrm>
            <a:off x="1143000" y="1524000"/>
            <a:ext cx="2190750" cy="2921001"/>
          </a:xfrm>
          <a:prstGeom prst="rect">
            <a:avLst/>
          </a:prstGeom>
          <a:noFill/>
        </p:spPr>
      </p:pic>
      <p:pic>
        <p:nvPicPr>
          <p:cNvPr id="124932" name="Picture 4" descr="http://images.travelpod.com/users/noozles99/1.1212350520.water-mill-paddle.jpg"/>
          <p:cNvPicPr>
            <a:picLocks noChangeAspect="1" noChangeArrowheads="1"/>
          </p:cNvPicPr>
          <p:nvPr/>
        </p:nvPicPr>
        <p:blipFill>
          <a:blip r:embed="rId4" cstate="print"/>
          <a:srcRect/>
          <a:stretch>
            <a:fillRect/>
          </a:stretch>
        </p:blipFill>
        <p:spPr bwMode="auto">
          <a:xfrm>
            <a:off x="4800600" y="1752600"/>
            <a:ext cx="3199334" cy="2390776"/>
          </a:xfrm>
          <a:prstGeom prst="rect">
            <a:avLst/>
          </a:prstGeom>
          <a:noFill/>
        </p:spPr>
      </p:pic>
      <p:sp>
        <p:nvSpPr>
          <p:cNvPr id="6" name="TextBox 5"/>
          <p:cNvSpPr txBox="1"/>
          <p:nvPr/>
        </p:nvSpPr>
        <p:spPr>
          <a:xfrm>
            <a:off x="152400" y="4953000"/>
            <a:ext cx="8839200" cy="1323439"/>
          </a:xfrm>
          <a:prstGeom prst="rect">
            <a:avLst/>
          </a:prstGeom>
          <a:solidFill>
            <a:schemeClr val="tx1">
              <a:lumMod val="85000"/>
              <a:lumOff val="15000"/>
            </a:schemeClr>
          </a:solidFill>
        </p:spPr>
        <p:txBody>
          <a:bodyPr wrap="square" rtlCol="0">
            <a:spAutoFit/>
          </a:bodyPr>
          <a:lstStyle/>
          <a:p>
            <a:pPr algn="ctr"/>
            <a:r>
              <a:rPr lang="en-US" sz="4000" dirty="0" smtClean="0">
                <a:solidFill>
                  <a:srgbClr val="FFFF00"/>
                </a:solidFill>
              </a:rPr>
              <a:t>How are wind and water used in the machines above?</a:t>
            </a:r>
            <a:endParaRPr lang="en-US" sz="4000" dirty="0">
              <a:solidFill>
                <a:srgbClr val="FFFF00"/>
              </a:solidFill>
            </a:endParaRPr>
          </a:p>
        </p:txBody>
      </p:sp>
      <p:sp>
        <p:nvSpPr>
          <p:cNvPr id="7" name="TextBox 6"/>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SC.4.P.10.4</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Energy and Heat</a:t>
            </a:r>
            <a:endParaRPr lang="en-US"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graph would be best to use? Why?</a:t>
            </a:r>
            <a:endParaRPr lang="en-US" dirty="0"/>
          </a:p>
        </p:txBody>
      </p:sp>
      <p:sp>
        <p:nvSpPr>
          <p:cNvPr id="3" name="Text Placeholder 2"/>
          <p:cNvSpPr>
            <a:spLocks noGrp="1"/>
          </p:cNvSpPr>
          <p:nvPr>
            <p:ph type="body" idx="1"/>
          </p:nvPr>
        </p:nvSpPr>
        <p:spPr/>
        <p:txBody>
          <a:bodyPr>
            <a:normAutofit/>
          </a:bodyPr>
          <a:lstStyle/>
          <a:p>
            <a:r>
              <a:rPr lang="en-US" dirty="0" smtClean="0"/>
              <a:t>        Time for salt to dissolve</a:t>
            </a:r>
            <a:endParaRPr lang="en-US" dirty="0"/>
          </a:p>
        </p:txBody>
      </p:sp>
      <p:graphicFrame>
        <p:nvGraphicFramePr>
          <p:cNvPr id="7" name="Content Placeholder 6"/>
          <p:cNvGraphicFramePr>
            <a:graphicFrameLocks noGrp="1"/>
          </p:cNvGraphicFramePr>
          <p:nvPr>
            <p:ph sz="half" idx="2"/>
          </p:nvPr>
        </p:nvGraphicFramePr>
        <p:xfrm>
          <a:off x="0" y="2209800"/>
          <a:ext cx="4343400"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p:txBody>
          <a:bodyPr>
            <a:normAutofit fontScale="92500"/>
          </a:bodyPr>
          <a:lstStyle/>
          <a:p>
            <a:r>
              <a:rPr lang="en-US" dirty="0" smtClean="0"/>
              <a:t>               Time for salt to dissolve</a:t>
            </a:r>
            <a:endParaRPr lang="en-US" dirty="0"/>
          </a:p>
        </p:txBody>
      </p:sp>
      <p:graphicFrame>
        <p:nvGraphicFramePr>
          <p:cNvPr id="8" name="Content Placeholder 7"/>
          <p:cNvGraphicFramePr>
            <a:graphicFrameLocks noGrp="1"/>
          </p:cNvGraphicFramePr>
          <p:nvPr>
            <p:ph sz="quarter" idx="4"/>
          </p:nvPr>
        </p:nvGraphicFramePr>
        <p:xfrm>
          <a:off x="4572000" y="2133600"/>
          <a:ext cx="4343400"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SC.5.N.1.1 </a:t>
            </a:r>
            <a:r>
              <a:rPr lang="en-US" dirty="0" smtClean="0">
                <a:solidFill>
                  <a:srgbClr val="7030A0"/>
                </a:solidFill>
              </a:rPr>
              <a:t>(</a:t>
            </a:r>
            <a:r>
              <a:rPr lang="en-US" u="sng" dirty="0" smtClean="0">
                <a:solidFill>
                  <a:srgbClr val="7030A0"/>
                </a:solidFill>
              </a:rPr>
              <a:t>SC.3.N.1.1</a:t>
            </a:r>
            <a:r>
              <a:rPr lang="en-US" dirty="0" smtClean="0">
                <a:solidFill>
                  <a:srgbClr val="7030A0"/>
                </a:solidFill>
              </a:rPr>
              <a:t>, </a:t>
            </a:r>
            <a:r>
              <a:rPr lang="en-US" u="sng" dirty="0" smtClean="0">
                <a:solidFill>
                  <a:srgbClr val="7030A0"/>
                </a:solidFill>
              </a:rPr>
              <a:t>SC.4.N.1.1</a:t>
            </a:r>
            <a:r>
              <a:rPr lang="en-US" dirty="0" smtClean="0">
                <a:solidFill>
                  <a:srgbClr val="7030A0"/>
                </a:solidFill>
              </a:rPr>
              <a:t>)</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457200" y="1371600"/>
            <a:ext cx="8229600" cy="5181600"/>
          </a:xfrm>
          <a:solidFill>
            <a:schemeClr val="tx1">
              <a:lumMod val="85000"/>
              <a:lumOff val="15000"/>
            </a:schemeClr>
          </a:solidFill>
        </p:spPr>
        <p:txBody>
          <a:bodyPr>
            <a:normAutofit/>
          </a:bodyPr>
          <a:lstStyle/>
          <a:p>
            <a:pPr lvl="0"/>
            <a:r>
              <a:rPr lang="en-US" sz="2000" u="sng" dirty="0" smtClean="0"/>
              <a:t>SC.5.P.10.4</a:t>
            </a:r>
            <a:r>
              <a:rPr lang="en-US" sz="2000" dirty="0" smtClean="0"/>
              <a:t>  Students will explain that electrical energy can be transformed into heat, light, and sound energy, as well as the energy of motion.</a:t>
            </a:r>
          </a:p>
          <a:p>
            <a:pPr lvl="0"/>
            <a:r>
              <a:rPr lang="en-US" sz="2000" u="sng" dirty="0" smtClean="0"/>
              <a:t>SC.3.E.6.1</a:t>
            </a:r>
            <a:r>
              <a:rPr lang="en-US" sz="2000" dirty="0" smtClean="0"/>
              <a:t>  Students will explain that energy from the Sun can be used to heat objects, and that when sunlight is not present, heat may be lost.</a:t>
            </a:r>
          </a:p>
          <a:p>
            <a:pPr lvl="0"/>
            <a:r>
              <a:rPr lang="en-US" sz="2000" u="sng" dirty="0" smtClean="0"/>
              <a:t>SC.4.P.11.1</a:t>
            </a:r>
            <a:r>
              <a:rPr lang="en-US" sz="2000" dirty="0" smtClean="0"/>
              <a:t> Students will identify the flow of heat between hot and cold objects and that heat may cause objects to change temperature.</a:t>
            </a:r>
          </a:p>
          <a:p>
            <a:pPr lvl="0"/>
            <a:r>
              <a:rPr lang="en-US" sz="2000" u="sng" dirty="0" smtClean="0"/>
              <a:t>SC.4.P.11.2</a:t>
            </a:r>
            <a:r>
              <a:rPr lang="en-US" sz="2000" dirty="0" smtClean="0"/>
              <a:t> Students will identify common materials that conduct heat well or poorly.</a:t>
            </a:r>
          </a:p>
          <a:p>
            <a:pPr lvl="0"/>
            <a:r>
              <a:rPr lang="en-US" sz="2000" u="sng" dirty="0" smtClean="0"/>
              <a:t>SC.5.P.10.3</a:t>
            </a:r>
            <a:r>
              <a:rPr lang="en-US" sz="2000" dirty="0" smtClean="0"/>
              <a:t> Students will explain that an electrically charged object can attract an uncharged object  and either attract or repel another charged object without any contact between the objects.</a:t>
            </a:r>
          </a:p>
          <a:p>
            <a:pPr lvl="0"/>
            <a:r>
              <a:rPr lang="en-US" sz="2000" u="sng" dirty="0" smtClean="0"/>
              <a:t>SC.5.P.11.1</a:t>
            </a:r>
            <a:r>
              <a:rPr lang="en-US" sz="2000" dirty="0" smtClean="0"/>
              <a:t> Students will determine that the flow of electricity requires a closed circuit.</a:t>
            </a:r>
          </a:p>
          <a:p>
            <a:r>
              <a:rPr lang="en-US" sz="2000" u="sng" dirty="0" smtClean="0"/>
              <a:t>SC.5.P.11.2</a:t>
            </a:r>
            <a:r>
              <a:rPr lang="en-US" sz="2000" dirty="0" smtClean="0"/>
              <a:t> Students will identify and classify materials that conduct electricity and materials that do not.</a:t>
            </a:r>
            <a:endParaRPr lang="en-US" sz="2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Transforming Electrical Energy</a:t>
            </a:r>
            <a:endParaRPr lang="en-US" dirty="0"/>
          </a:p>
        </p:txBody>
      </p:sp>
      <p:pic>
        <p:nvPicPr>
          <p:cNvPr id="8195" name="Picture 3" descr="http://portablehairdryers.net/images/hair-conair.jpg"/>
          <p:cNvPicPr>
            <a:picLocks noChangeAspect="1" noChangeArrowheads="1"/>
          </p:cNvPicPr>
          <p:nvPr/>
        </p:nvPicPr>
        <p:blipFill>
          <a:blip r:embed="rId3" cstate="print"/>
          <a:srcRect/>
          <a:stretch>
            <a:fillRect/>
          </a:stretch>
        </p:blipFill>
        <p:spPr bwMode="auto">
          <a:xfrm>
            <a:off x="838200" y="1600200"/>
            <a:ext cx="2857500" cy="2857500"/>
          </a:xfrm>
          <a:prstGeom prst="rect">
            <a:avLst/>
          </a:prstGeom>
          <a:noFill/>
        </p:spPr>
      </p:pic>
      <p:pic>
        <p:nvPicPr>
          <p:cNvPr id="8197" name="Picture 5" descr="http://upload.wikimedia.org/wikipedia/commons/2/2c/Ceiling_fan_with_light.png"/>
          <p:cNvPicPr>
            <a:picLocks noChangeAspect="1" noChangeArrowheads="1"/>
          </p:cNvPicPr>
          <p:nvPr/>
        </p:nvPicPr>
        <p:blipFill>
          <a:blip r:embed="rId4" cstate="print"/>
          <a:srcRect/>
          <a:stretch>
            <a:fillRect/>
          </a:stretch>
        </p:blipFill>
        <p:spPr bwMode="auto">
          <a:xfrm>
            <a:off x="4495800" y="1905000"/>
            <a:ext cx="3962400" cy="1863566"/>
          </a:xfrm>
          <a:prstGeom prst="rect">
            <a:avLst/>
          </a:prstGeom>
          <a:noFill/>
        </p:spPr>
      </p:pic>
      <p:sp>
        <p:nvSpPr>
          <p:cNvPr id="7" name="TextBox 6"/>
          <p:cNvSpPr txBox="1"/>
          <p:nvPr/>
        </p:nvSpPr>
        <p:spPr>
          <a:xfrm>
            <a:off x="381000" y="5029200"/>
            <a:ext cx="8610600" cy="1569660"/>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Do the objects above change electrical energy into heat, light, sound, and/or motion energy? Explain your choices.  </a:t>
            </a:r>
            <a:endParaRPr lang="en-US" sz="3200" dirty="0">
              <a:solidFill>
                <a:srgbClr val="FFFF00"/>
              </a:solidFill>
            </a:endParaRPr>
          </a:p>
        </p:txBody>
      </p:sp>
      <p:sp>
        <p:nvSpPr>
          <p:cNvPr id="6" name="TextBox 5"/>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SC.5.P.10.4</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from the Sun</a:t>
            </a:r>
            <a:endParaRPr lang="en-US" dirty="0"/>
          </a:p>
        </p:txBody>
      </p:sp>
      <p:pic>
        <p:nvPicPr>
          <p:cNvPr id="1032" name="Picture 8" descr="C:\Documents and Settings\halletra\Local Settings\Temporary Internet Files\Content.IE5\FD09WJXN\MC900157405[1].wmf"/>
          <p:cNvPicPr>
            <a:picLocks noChangeAspect="1" noChangeArrowheads="1"/>
          </p:cNvPicPr>
          <p:nvPr/>
        </p:nvPicPr>
        <p:blipFill>
          <a:blip r:embed="rId3" cstate="print"/>
          <a:srcRect/>
          <a:stretch>
            <a:fillRect/>
          </a:stretch>
        </p:blipFill>
        <p:spPr bwMode="auto">
          <a:xfrm>
            <a:off x="5486400" y="1524000"/>
            <a:ext cx="1981200" cy="2818908"/>
          </a:xfrm>
          <a:prstGeom prst="rect">
            <a:avLst/>
          </a:prstGeom>
          <a:noFill/>
        </p:spPr>
      </p:pic>
      <p:sp>
        <p:nvSpPr>
          <p:cNvPr id="12" name="TextBox 11"/>
          <p:cNvSpPr txBox="1"/>
          <p:nvPr/>
        </p:nvSpPr>
        <p:spPr>
          <a:xfrm>
            <a:off x="304800" y="4953000"/>
            <a:ext cx="8839200" cy="1569660"/>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Even though these girls are at the same beach, one of them feels cooler than the other?  Who feels cooler and why?</a:t>
            </a:r>
            <a:endParaRPr lang="en-US" sz="3200" dirty="0">
              <a:solidFill>
                <a:srgbClr val="FFFF00"/>
              </a:solidFill>
            </a:endParaRPr>
          </a:p>
        </p:txBody>
      </p:sp>
      <p:pic>
        <p:nvPicPr>
          <p:cNvPr id="1037" name="Picture 13" descr="http://www.clipartclipart.com/_images_300/Girl_sitting_on_a_towel_at_the_beach_100105-011625-063057.jpg"/>
          <p:cNvPicPr>
            <a:picLocks noChangeAspect="1" noChangeArrowheads="1"/>
          </p:cNvPicPr>
          <p:nvPr/>
        </p:nvPicPr>
        <p:blipFill>
          <a:blip r:embed="rId4" cstate="print"/>
          <a:srcRect/>
          <a:stretch>
            <a:fillRect/>
          </a:stretch>
        </p:blipFill>
        <p:spPr bwMode="auto">
          <a:xfrm>
            <a:off x="1447800" y="1828800"/>
            <a:ext cx="2857500" cy="2381250"/>
          </a:xfrm>
          <a:prstGeom prst="rect">
            <a:avLst/>
          </a:prstGeom>
          <a:noFill/>
        </p:spPr>
      </p:pic>
      <p:sp>
        <p:nvSpPr>
          <p:cNvPr id="6" name="TextBox 5"/>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SC.3.E.6.1</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Heat</a:t>
            </a:r>
            <a:endParaRPr lang="en-US" dirty="0"/>
          </a:p>
        </p:txBody>
      </p:sp>
      <p:pic>
        <p:nvPicPr>
          <p:cNvPr id="7171" name="Picture 3" descr="C:\Documents and Settings\halletra\Local Settings\Temporary Internet Files\Content.IE5\NG586RJI\MC900445692[1].wmf"/>
          <p:cNvPicPr>
            <a:picLocks noChangeAspect="1" noChangeArrowheads="1"/>
          </p:cNvPicPr>
          <p:nvPr/>
        </p:nvPicPr>
        <p:blipFill>
          <a:blip r:embed="rId3" cstate="print"/>
          <a:srcRect/>
          <a:stretch>
            <a:fillRect/>
          </a:stretch>
        </p:blipFill>
        <p:spPr bwMode="auto">
          <a:xfrm>
            <a:off x="1371600" y="1905000"/>
            <a:ext cx="1288991" cy="2936828"/>
          </a:xfrm>
          <a:prstGeom prst="rect">
            <a:avLst/>
          </a:prstGeom>
          <a:noFill/>
        </p:spPr>
      </p:pic>
      <p:pic>
        <p:nvPicPr>
          <p:cNvPr id="7172" name="Picture 4" descr="C:\Documents and Settings\halletra\Local Settings\Temporary Internet Files\Content.IE5\CID90WXN\MC900441733[1].png"/>
          <p:cNvPicPr>
            <a:picLocks noChangeAspect="1" noChangeArrowheads="1"/>
          </p:cNvPicPr>
          <p:nvPr/>
        </p:nvPicPr>
        <p:blipFill>
          <a:blip r:embed="rId4" cstate="print"/>
          <a:srcRect/>
          <a:stretch>
            <a:fillRect/>
          </a:stretch>
        </p:blipFill>
        <p:spPr bwMode="auto">
          <a:xfrm>
            <a:off x="5486400" y="1828800"/>
            <a:ext cx="2971800" cy="2971800"/>
          </a:xfrm>
          <a:prstGeom prst="rect">
            <a:avLst/>
          </a:prstGeom>
          <a:noFill/>
        </p:spPr>
      </p:pic>
      <p:sp>
        <p:nvSpPr>
          <p:cNvPr id="8" name="Right Arrow 7"/>
          <p:cNvSpPr/>
          <p:nvPr/>
        </p:nvSpPr>
        <p:spPr>
          <a:xfrm>
            <a:off x="2971800" y="2133600"/>
            <a:ext cx="32004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Cold moves to hand</a:t>
            </a:r>
            <a:endParaRPr lang="en-US" sz="2400" dirty="0"/>
          </a:p>
        </p:txBody>
      </p:sp>
      <p:sp>
        <p:nvSpPr>
          <p:cNvPr id="9" name="Left Arrow 8"/>
          <p:cNvSpPr/>
          <p:nvPr/>
        </p:nvSpPr>
        <p:spPr>
          <a:xfrm>
            <a:off x="2743200" y="3657600"/>
            <a:ext cx="3429000" cy="10668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Hot moves to ice cream</a:t>
            </a:r>
            <a:endParaRPr lang="en-US" sz="2400" dirty="0"/>
          </a:p>
        </p:txBody>
      </p:sp>
      <p:sp>
        <p:nvSpPr>
          <p:cNvPr id="10" name="TextBox 9"/>
          <p:cNvSpPr txBox="1"/>
          <p:nvPr/>
        </p:nvSpPr>
        <p:spPr>
          <a:xfrm>
            <a:off x="228600" y="5181600"/>
            <a:ext cx="8610600" cy="1384995"/>
          </a:xfrm>
          <a:prstGeom prst="rect">
            <a:avLst/>
          </a:prstGeom>
          <a:solidFill>
            <a:schemeClr val="tx1">
              <a:lumMod val="85000"/>
              <a:lumOff val="15000"/>
            </a:schemeClr>
          </a:solidFill>
        </p:spPr>
        <p:txBody>
          <a:bodyPr wrap="square" rtlCol="0">
            <a:spAutoFit/>
          </a:bodyPr>
          <a:lstStyle/>
          <a:p>
            <a:pPr algn="ctr"/>
            <a:r>
              <a:rPr lang="en-US" sz="2800" dirty="0" smtClean="0">
                <a:solidFill>
                  <a:srgbClr val="FFFF00"/>
                </a:solidFill>
              </a:rPr>
              <a:t>When you hold an ice cream cone, your hand starts to feel cold and the ice cream melts.  Which arrow above correctly explains why this happens? Explain</a:t>
            </a:r>
            <a:endParaRPr lang="en-US" sz="2800" dirty="0">
              <a:solidFill>
                <a:srgbClr val="FFFF00"/>
              </a:solidFill>
            </a:endParaRPr>
          </a:p>
        </p:txBody>
      </p:sp>
      <p:sp>
        <p:nvSpPr>
          <p:cNvPr id="11" name="Rectangle 10"/>
          <p:cNvSpPr/>
          <p:nvPr/>
        </p:nvSpPr>
        <p:spPr>
          <a:xfrm>
            <a:off x="4114800" y="2895600"/>
            <a:ext cx="612668" cy="1200329"/>
          </a:xfrm>
          <a:prstGeom prst="rect">
            <a:avLst/>
          </a:prstGeom>
          <a:noFill/>
        </p:spPr>
        <p:txBody>
          <a:bodyPr wrap="none" lIns="91440" tIns="45720" rIns="91440" bIns="45720">
            <a:spAutoFit/>
          </a:bodyPr>
          <a:lstStyle/>
          <a:p>
            <a:pPr algn="ctr"/>
            <a:r>
              <a:rPr lang="en-U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SC.4.P.11.1</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Heat</a:t>
            </a:r>
            <a:endParaRPr lang="en-US" dirty="0"/>
          </a:p>
        </p:txBody>
      </p:sp>
      <p:sp>
        <p:nvSpPr>
          <p:cNvPr id="3" name="Content Placeholder 2"/>
          <p:cNvSpPr>
            <a:spLocks noGrp="1"/>
          </p:cNvSpPr>
          <p:nvPr>
            <p:ph idx="1"/>
          </p:nvPr>
        </p:nvSpPr>
        <p:spPr/>
        <p:txBody>
          <a:bodyPr/>
          <a:lstStyle/>
          <a:p>
            <a:r>
              <a:rPr lang="en-US" dirty="0" smtClean="0">
                <a:hlinkClick r:id="rId3"/>
              </a:rPr>
              <a:t>Keeping Warm</a:t>
            </a:r>
            <a:endParaRPr lang="en-US" dirty="0" smtClean="0"/>
          </a:p>
          <a:p>
            <a:endParaRPr lang="en-US" dirty="0" smtClean="0"/>
          </a:p>
          <a:p>
            <a:r>
              <a:rPr lang="en-US" dirty="0" smtClean="0"/>
              <a:t>Think about:</a:t>
            </a:r>
          </a:p>
          <a:p>
            <a:pPr>
              <a:buNone/>
            </a:pPr>
            <a:r>
              <a:rPr lang="en-US" dirty="0" smtClean="0"/>
              <a:t>    Was metal a good insulator or bad?  Explain how you know. Why are our cooking pans made out of metal?</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SC.4.P.11.2</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Charged Objects</a:t>
            </a:r>
            <a:endParaRPr lang="en-US" dirty="0"/>
          </a:p>
        </p:txBody>
      </p:sp>
      <p:sp>
        <p:nvSpPr>
          <p:cNvPr id="3" name="Content Placeholder 2"/>
          <p:cNvSpPr>
            <a:spLocks noGrp="1"/>
          </p:cNvSpPr>
          <p:nvPr>
            <p:ph idx="1"/>
          </p:nvPr>
        </p:nvSpPr>
        <p:spPr/>
        <p:txBody>
          <a:bodyPr/>
          <a:lstStyle/>
          <a:p>
            <a:r>
              <a:rPr lang="en-US" dirty="0" smtClean="0">
                <a:hlinkClick r:id="rId3"/>
              </a:rPr>
              <a:t>Static Electricity</a:t>
            </a:r>
            <a:endParaRPr lang="en-US" dirty="0" smtClean="0"/>
          </a:p>
          <a:p>
            <a:endParaRPr lang="en-US" dirty="0" smtClean="0"/>
          </a:p>
          <a:p>
            <a:r>
              <a:rPr lang="en-US" dirty="0" smtClean="0"/>
              <a:t>Think about:</a:t>
            </a:r>
          </a:p>
          <a:p>
            <a:pPr>
              <a:buNone/>
            </a:pPr>
            <a:r>
              <a:rPr lang="en-US" dirty="0" smtClean="0"/>
              <a:t>    What happens when objects with the same charge get close?  What happens when objects with opposite charges get close?</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SC.5.P.10.3</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Circuits</a:t>
            </a:r>
            <a:endParaRPr lang="en-US" dirty="0"/>
          </a:p>
        </p:txBody>
      </p:sp>
      <p:sp>
        <p:nvSpPr>
          <p:cNvPr id="3" name="Content Placeholder 2"/>
          <p:cNvSpPr>
            <a:spLocks noGrp="1"/>
          </p:cNvSpPr>
          <p:nvPr>
            <p:ph idx="1"/>
          </p:nvPr>
        </p:nvSpPr>
        <p:spPr/>
        <p:txBody>
          <a:bodyPr/>
          <a:lstStyle/>
          <a:p>
            <a:r>
              <a:rPr lang="en-US" dirty="0" smtClean="0">
                <a:hlinkClick r:id="rId3"/>
              </a:rPr>
              <a:t>Circuit Construction</a:t>
            </a:r>
            <a:endParaRPr lang="en-US" dirty="0" smtClean="0"/>
          </a:p>
          <a:p>
            <a:endParaRPr lang="en-US" dirty="0" smtClean="0"/>
          </a:p>
          <a:p>
            <a:r>
              <a:rPr lang="en-US" dirty="0" smtClean="0"/>
              <a:t>Think about:</a:t>
            </a:r>
          </a:p>
          <a:p>
            <a:pPr>
              <a:buNone/>
            </a:pPr>
            <a:r>
              <a:rPr lang="en-US" dirty="0" smtClean="0"/>
              <a:t>    What happens if the circuit is not closed?</a:t>
            </a:r>
          </a:p>
          <a:p>
            <a:pPr>
              <a:buNone/>
            </a:pPr>
            <a:r>
              <a:rPr lang="en-US" dirty="0" smtClean="0"/>
              <a:t>    What happens if the circuit is not correctly connected?</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SC.5.P.11.1</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Conductors</a:t>
            </a:r>
            <a:endParaRPr lang="en-US" dirty="0"/>
          </a:p>
        </p:txBody>
      </p:sp>
      <p:sp>
        <p:nvSpPr>
          <p:cNvPr id="3" name="Content Placeholder 2"/>
          <p:cNvSpPr>
            <a:spLocks noGrp="1"/>
          </p:cNvSpPr>
          <p:nvPr>
            <p:ph idx="1"/>
          </p:nvPr>
        </p:nvSpPr>
        <p:spPr/>
        <p:txBody>
          <a:bodyPr/>
          <a:lstStyle/>
          <a:p>
            <a:r>
              <a:rPr lang="en-US" dirty="0" smtClean="0">
                <a:hlinkClick r:id="rId3"/>
              </a:rPr>
              <a:t>Circuits and Conductors</a:t>
            </a:r>
            <a:endParaRPr lang="en-US" dirty="0" smtClean="0"/>
          </a:p>
          <a:p>
            <a:endParaRPr lang="en-US" dirty="0" smtClean="0"/>
          </a:p>
          <a:p>
            <a:r>
              <a:rPr lang="en-US" dirty="0" smtClean="0"/>
              <a:t>Think about:</a:t>
            </a:r>
          </a:p>
          <a:p>
            <a:pPr>
              <a:buNone/>
            </a:pPr>
            <a:r>
              <a:rPr lang="en-US" dirty="0" smtClean="0"/>
              <a:t>    What types of materials conduct electricity and what types do not?</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SC.5.P.11.2</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Forces </a:t>
            </a:r>
          </a:p>
          <a:p>
            <a:r>
              <a:rPr lang="en-US" dirty="0" smtClean="0">
                <a:solidFill>
                  <a:srgbClr val="FFFF00"/>
                </a:solidFill>
              </a:rPr>
              <a:t>(esp. Gravity and Magnets)</a:t>
            </a:r>
            <a:endParaRPr lang="en-US" dirty="0">
              <a:solidFill>
                <a:srgbClr val="FFFF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457200" y="1371600"/>
            <a:ext cx="8229600" cy="4419600"/>
          </a:xfrm>
          <a:solidFill>
            <a:schemeClr val="tx1">
              <a:lumMod val="85000"/>
              <a:lumOff val="15000"/>
            </a:schemeClr>
          </a:solidFill>
        </p:spPr>
        <p:txBody>
          <a:bodyPr>
            <a:normAutofit/>
          </a:bodyPr>
          <a:lstStyle/>
          <a:p>
            <a:r>
              <a:rPr lang="en-US" sz="3600" u="sng" dirty="0" smtClean="0"/>
              <a:t>SC.5.P.13.1</a:t>
            </a:r>
            <a:r>
              <a:rPr lang="en-US" sz="3600" dirty="0" smtClean="0"/>
              <a:t> Students will identify familiar forces that affect how objects move. </a:t>
            </a:r>
          </a:p>
          <a:p>
            <a:r>
              <a:rPr lang="en-US" sz="3600" u="sng" dirty="0" smtClean="0"/>
              <a:t>SC.3.E.5.4</a:t>
            </a:r>
            <a:r>
              <a:rPr lang="en-US" sz="3600" dirty="0" smtClean="0"/>
              <a:t> Students will identify scenarios whereby gravity is overcome. </a:t>
            </a:r>
          </a:p>
          <a:p>
            <a:r>
              <a:rPr lang="en-US" sz="3600" u="sng" dirty="0" smtClean="0"/>
              <a:t>SC.4.P.8.4</a:t>
            </a:r>
            <a:r>
              <a:rPr lang="en-US" sz="3600" dirty="0" smtClean="0"/>
              <a:t> Students will identify and/or describe examples of magnetic attraction and repulsion.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Label each as a </a:t>
            </a:r>
            <a:br>
              <a:rPr lang="en-US" dirty="0" smtClean="0"/>
            </a:br>
            <a:r>
              <a:rPr lang="en-US" sz="4200" b="1" u="sng" dirty="0" smtClean="0"/>
              <a:t>prediction</a:t>
            </a:r>
            <a:r>
              <a:rPr lang="en-US" sz="4200" dirty="0" smtClean="0"/>
              <a:t>, </a:t>
            </a:r>
            <a:r>
              <a:rPr lang="en-US" sz="4200" b="1" u="sng" dirty="0" smtClean="0"/>
              <a:t>observation</a:t>
            </a:r>
            <a:r>
              <a:rPr lang="en-US" sz="4200" dirty="0" smtClean="0"/>
              <a:t>, or </a:t>
            </a:r>
            <a:r>
              <a:rPr lang="en-US" sz="4200" b="1" u="sng" dirty="0" smtClean="0"/>
              <a:t>inference</a:t>
            </a:r>
            <a:endParaRPr lang="en-US" sz="4200" b="1" u="sng" dirty="0"/>
          </a:p>
        </p:txBody>
      </p:sp>
      <p:sp>
        <p:nvSpPr>
          <p:cNvPr id="3" name="Content Placeholder 2"/>
          <p:cNvSpPr>
            <a:spLocks noGrp="1"/>
          </p:cNvSpPr>
          <p:nvPr>
            <p:ph idx="1"/>
          </p:nvPr>
        </p:nvSpPr>
        <p:spPr>
          <a:xfrm>
            <a:off x="457200" y="1828800"/>
            <a:ext cx="8229600" cy="4525963"/>
          </a:xfrm>
        </p:spPr>
        <p:txBody>
          <a:bodyPr/>
          <a:lstStyle/>
          <a:p>
            <a:r>
              <a:rPr lang="en-US" dirty="0" err="1" smtClean="0"/>
              <a:t>Sofie</a:t>
            </a:r>
            <a:r>
              <a:rPr lang="en-US" dirty="0" smtClean="0"/>
              <a:t> believes that the molecules in the hot water moved around more which helped the salt dissolve.</a:t>
            </a:r>
          </a:p>
          <a:p>
            <a:r>
              <a:rPr lang="en-US" dirty="0" err="1" smtClean="0"/>
              <a:t>Sofie</a:t>
            </a:r>
            <a:r>
              <a:rPr lang="en-US" dirty="0" smtClean="0"/>
              <a:t> thinks stirring the water will help dissolve the salt.</a:t>
            </a:r>
          </a:p>
          <a:p>
            <a:r>
              <a:rPr lang="en-US" dirty="0" err="1" smtClean="0"/>
              <a:t>Sofie</a:t>
            </a:r>
            <a:r>
              <a:rPr lang="en-US" dirty="0" smtClean="0"/>
              <a:t> sees that the salt in the hot water with stirring has dissolved fastest.</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SC.4.N.1.6</a:t>
            </a:r>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Pull, and Friction</a:t>
            </a:r>
            <a:endParaRPr lang="en-US" dirty="0"/>
          </a:p>
        </p:txBody>
      </p:sp>
      <p:sp>
        <p:nvSpPr>
          <p:cNvPr id="3" name="Content Placeholder 2"/>
          <p:cNvSpPr>
            <a:spLocks noGrp="1"/>
          </p:cNvSpPr>
          <p:nvPr>
            <p:ph idx="1"/>
          </p:nvPr>
        </p:nvSpPr>
        <p:spPr/>
        <p:txBody>
          <a:bodyPr/>
          <a:lstStyle/>
          <a:p>
            <a:r>
              <a:rPr lang="en-US" dirty="0" smtClean="0">
                <a:hlinkClick r:id="rId3"/>
              </a:rPr>
              <a:t>Friction</a:t>
            </a:r>
            <a:endParaRPr lang="en-US" dirty="0" smtClean="0"/>
          </a:p>
          <a:p>
            <a:endParaRPr lang="en-US" dirty="0" smtClean="0"/>
          </a:p>
          <a:p>
            <a:r>
              <a:rPr lang="en-US" dirty="0" smtClean="0"/>
              <a:t>Think about:</a:t>
            </a:r>
          </a:p>
          <a:p>
            <a:pPr>
              <a:buNone/>
            </a:pPr>
            <a:r>
              <a:rPr lang="en-US" dirty="0" smtClean="0"/>
              <a:t>    With which surface was friction the lowest?  How do you know?</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SC.5.P.13.1</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Gravity</a:t>
            </a:r>
            <a:endParaRPr lang="en-US" dirty="0"/>
          </a:p>
        </p:txBody>
      </p:sp>
      <p:pic>
        <p:nvPicPr>
          <p:cNvPr id="4098" name="Picture 2" descr="http://rodolfogrimaldi.com/wp-content/uploads/2010/10/parachute.jpg"/>
          <p:cNvPicPr>
            <a:picLocks noChangeAspect="1" noChangeArrowheads="1"/>
          </p:cNvPicPr>
          <p:nvPr/>
        </p:nvPicPr>
        <p:blipFill>
          <a:blip r:embed="rId3" cstate="print"/>
          <a:srcRect/>
          <a:stretch>
            <a:fillRect/>
          </a:stretch>
        </p:blipFill>
        <p:spPr bwMode="auto">
          <a:xfrm>
            <a:off x="1066800" y="1219200"/>
            <a:ext cx="2085182" cy="2970487"/>
          </a:xfrm>
          <a:prstGeom prst="rect">
            <a:avLst/>
          </a:prstGeom>
          <a:noFill/>
        </p:spPr>
      </p:pic>
      <p:pic>
        <p:nvPicPr>
          <p:cNvPr id="4100" name="Picture 4" descr="http://venturebeat.files.wordpress.com/2010/09/rocket-launch.jpg"/>
          <p:cNvPicPr>
            <a:picLocks noChangeAspect="1" noChangeArrowheads="1"/>
          </p:cNvPicPr>
          <p:nvPr/>
        </p:nvPicPr>
        <p:blipFill>
          <a:blip r:embed="rId4" cstate="print"/>
          <a:srcRect/>
          <a:stretch>
            <a:fillRect/>
          </a:stretch>
        </p:blipFill>
        <p:spPr bwMode="auto">
          <a:xfrm>
            <a:off x="5638800" y="1143000"/>
            <a:ext cx="2667000" cy="2942590"/>
          </a:xfrm>
          <a:prstGeom prst="rect">
            <a:avLst/>
          </a:prstGeom>
          <a:noFill/>
        </p:spPr>
      </p:pic>
      <p:sp>
        <p:nvSpPr>
          <p:cNvPr id="6" name="TextBox 5"/>
          <p:cNvSpPr txBox="1"/>
          <p:nvPr/>
        </p:nvSpPr>
        <p:spPr>
          <a:xfrm>
            <a:off x="381000" y="4800600"/>
            <a:ext cx="8382000" cy="1077218"/>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Explain how the objects are able to change the effect of the force of gravity.</a:t>
            </a:r>
            <a:endParaRPr lang="en-US" sz="3200" dirty="0">
              <a:solidFill>
                <a:srgbClr val="FFFF00"/>
              </a:solidFill>
            </a:endParaRPr>
          </a:p>
        </p:txBody>
      </p:sp>
      <p:sp>
        <p:nvSpPr>
          <p:cNvPr id="7" name="TextBox 6"/>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SC.3.E.5.4</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Magnets</a:t>
            </a:r>
            <a:endParaRPr lang="en-US" dirty="0"/>
          </a:p>
        </p:txBody>
      </p:sp>
      <p:sp>
        <p:nvSpPr>
          <p:cNvPr id="3" name="Content Placeholder 2"/>
          <p:cNvSpPr>
            <a:spLocks noGrp="1"/>
          </p:cNvSpPr>
          <p:nvPr>
            <p:ph idx="1"/>
          </p:nvPr>
        </p:nvSpPr>
        <p:spPr/>
        <p:txBody>
          <a:bodyPr/>
          <a:lstStyle/>
          <a:p>
            <a:r>
              <a:rPr lang="en-US" dirty="0" smtClean="0">
                <a:hlinkClick r:id="rId3"/>
              </a:rPr>
              <a:t>Magnets</a:t>
            </a:r>
            <a:endParaRPr lang="en-US" dirty="0" smtClean="0"/>
          </a:p>
          <a:p>
            <a:endParaRPr lang="en-US" dirty="0" smtClean="0"/>
          </a:p>
          <a:p>
            <a:r>
              <a:rPr lang="en-US" dirty="0" smtClean="0"/>
              <a:t>Think about:</a:t>
            </a:r>
          </a:p>
          <a:p>
            <a:pPr>
              <a:buNone/>
            </a:pPr>
            <a:r>
              <a:rPr lang="en-US" dirty="0" smtClean="0"/>
              <a:t>    Did rotating the magnet affect whether it attracted the objects?  Explain.</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SC.4.P.8.4</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Physical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Motion</a:t>
            </a:r>
            <a:endParaRPr lang="en-US" dirty="0">
              <a:solidFill>
                <a:srgbClr val="FFFF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Clarifications</a:t>
            </a:r>
            <a:endParaRPr lang="en-US" dirty="0"/>
          </a:p>
        </p:txBody>
      </p:sp>
      <p:sp>
        <p:nvSpPr>
          <p:cNvPr id="3" name="Content Placeholder 2"/>
          <p:cNvSpPr>
            <a:spLocks noGrp="1"/>
          </p:cNvSpPr>
          <p:nvPr>
            <p:ph idx="1"/>
          </p:nvPr>
        </p:nvSpPr>
        <p:spPr>
          <a:xfrm>
            <a:off x="457200" y="1371600"/>
            <a:ext cx="8229600" cy="4953000"/>
          </a:xfrm>
          <a:solidFill>
            <a:schemeClr val="tx1">
              <a:lumMod val="85000"/>
              <a:lumOff val="15000"/>
            </a:schemeClr>
          </a:solidFill>
        </p:spPr>
        <p:txBody>
          <a:bodyPr>
            <a:noAutofit/>
          </a:bodyPr>
          <a:lstStyle/>
          <a:p>
            <a:pPr lvl="0"/>
            <a:r>
              <a:rPr lang="en-US" sz="2900" u="sng" dirty="0" smtClean="0"/>
              <a:t>SC.5.P.13.2</a:t>
            </a:r>
            <a:r>
              <a:rPr lang="en-US" sz="2900" dirty="0" smtClean="0"/>
              <a:t> Students will describe the relationship among mass, force, and motion. (SC.5.P.13.3, SC.5.P.13.4)</a:t>
            </a:r>
          </a:p>
          <a:p>
            <a:pPr lvl="0"/>
            <a:r>
              <a:rPr lang="en-US" sz="2900" u="sng" dirty="0" smtClean="0"/>
              <a:t>SC.4.P.12.1</a:t>
            </a:r>
            <a:r>
              <a:rPr lang="en-US" sz="2900" dirty="0" smtClean="0"/>
              <a:t> Students will identify and describe that an object in motion always changes its position and may change its direction.</a:t>
            </a:r>
          </a:p>
          <a:p>
            <a:pPr lvl="0"/>
            <a:r>
              <a:rPr lang="en-US" sz="2900" u="sng" dirty="0" smtClean="0"/>
              <a:t>SC.4.P.12.2</a:t>
            </a:r>
            <a:r>
              <a:rPr lang="en-US" sz="2900" dirty="0" smtClean="0"/>
              <a:t> Students will describe that the speed of an object is determined by the distance an object travels and the time it takes the object to travel that distance. Students will describe that objects can move at different speeds.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Force, and Motion</a:t>
            </a:r>
            <a:endParaRPr lang="en-US" dirty="0"/>
          </a:p>
        </p:txBody>
      </p:sp>
      <p:sp>
        <p:nvSpPr>
          <p:cNvPr id="3" name="Content Placeholder 2"/>
          <p:cNvSpPr>
            <a:spLocks noGrp="1"/>
          </p:cNvSpPr>
          <p:nvPr>
            <p:ph idx="1"/>
          </p:nvPr>
        </p:nvSpPr>
        <p:spPr/>
        <p:txBody>
          <a:bodyPr/>
          <a:lstStyle/>
          <a:p>
            <a:r>
              <a:rPr lang="en-US" dirty="0" smtClean="0">
                <a:hlinkClick r:id="rId3"/>
              </a:rPr>
              <a:t>Forces in Action</a:t>
            </a:r>
            <a:endParaRPr lang="en-US" dirty="0" smtClean="0"/>
          </a:p>
          <a:p>
            <a:endParaRPr lang="en-US" dirty="0" smtClean="0"/>
          </a:p>
          <a:p>
            <a:r>
              <a:rPr lang="en-US" dirty="0" smtClean="0"/>
              <a:t>Think about:</a:t>
            </a:r>
          </a:p>
          <a:p>
            <a:pPr>
              <a:buNone/>
            </a:pPr>
            <a:r>
              <a:rPr lang="en-US" dirty="0" smtClean="0"/>
              <a:t>    What affect did changing the mass have on the motion of the car?</a:t>
            </a:r>
            <a:endParaRPr lang="en-US" dirty="0"/>
          </a:p>
        </p:txBody>
      </p:sp>
      <p:sp>
        <p:nvSpPr>
          <p:cNvPr id="4" name="TextBox 3"/>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SC.5.P.13.2</a:t>
            </a:r>
            <a:r>
              <a:rPr lang="en-US" dirty="0" smtClean="0">
                <a:solidFill>
                  <a:srgbClr val="7030A0"/>
                </a:solidFill>
              </a:rPr>
              <a:t> (</a:t>
            </a:r>
            <a:r>
              <a:rPr lang="en-US" u="sng" dirty="0" smtClean="0">
                <a:solidFill>
                  <a:srgbClr val="7030A0"/>
                </a:solidFill>
              </a:rPr>
              <a:t>SC.5.P.13.3</a:t>
            </a:r>
            <a:r>
              <a:rPr lang="en-US" dirty="0" smtClean="0">
                <a:solidFill>
                  <a:srgbClr val="7030A0"/>
                </a:solidFill>
              </a:rPr>
              <a:t>, </a:t>
            </a:r>
            <a:r>
              <a:rPr lang="en-US" u="sng" dirty="0" smtClean="0">
                <a:solidFill>
                  <a:srgbClr val="7030A0"/>
                </a:solidFill>
              </a:rPr>
              <a:t>SC.5.P.13.4</a:t>
            </a:r>
            <a:r>
              <a:rPr lang="en-US" dirty="0" smtClean="0">
                <a:solidFill>
                  <a:srgbClr val="7030A0"/>
                </a:solidFill>
              </a:rPr>
              <a:t>)</a:t>
            </a:r>
            <a:endParaRPr lang="en-US" u="sng" dirty="0" smtClean="0">
              <a:solidFill>
                <a:srgbClr val="7030A0"/>
              </a:solidFill>
            </a:endParaRP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Balanced/Unbalanced Forces</a:t>
            </a:r>
            <a:endParaRPr lang="en-US" dirty="0"/>
          </a:p>
        </p:txBody>
      </p:sp>
      <p:pic>
        <p:nvPicPr>
          <p:cNvPr id="185346" name="Picture 2" descr="http://us.123rf.com/400wm/400/400/ddraw/ddraw1001/ddraw100100016/6239109-tug-of-war-funny-cartoon-and-young-characters.jpg"/>
          <p:cNvPicPr>
            <a:picLocks noChangeAspect="1" noChangeArrowheads="1"/>
          </p:cNvPicPr>
          <p:nvPr/>
        </p:nvPicPr>
        <p:blipFill>
          <a:blip r:embed="rId3" cstate="print"/>
          <a:srcRect/>
          <a:stretch>
            <a:fillRect/>
          </a:stretch>
        </p:blipFill>
        <p:spPr bwMode="auto">
          <a:xfrm>
            <a:off x="1905000" y="1524000"/>
            <a:ext cx="5181600" cy="2772190"/>
          </a:xfrm>
          <a:prstGeom prst="rect">
            <a:avLst/>
          </a:prstGeom>
          <a:noFill/>
        </p:spPr>
      </p:pic>
      <p:sp>
        <p:nvSpPr>
          <p:cNvPr id="5" name="TextBox 4"/>
          <p:cNvSpPr txBox="1"/>
          <p:nvPr/>
        </p:nvSpPr>
        <p:spPr>
          <a:xfrm>
            <a:off x="228600" y="4876800"/>
            <a:ext cx="8763000" cy="1077218"/>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If the rope above does not move, what does that mean about the force that each boy is pulling with? </a:t>
            </a:r>
            <a:endParaRPr lang="en-US" sz="3200" dirty="0">
              <a:solidFill>
                <a:srgbClr val="FFFF00"/>
              </a:solidFill>
            </a:endParaRPr>
          </a:p>
        </p:txBody>
      </p:sp>
      <p:sp>
        <p:nvSpPr>
          <p:cNvPr id="7" name="TextBox 6"/>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SC.5.P.13.2</a:t>
            </a:r>
            <a:r>
              <a:rPr lang="en-US" dirty="0" smtClean="0">
                <a:solidFill>
                  <a:srgbClr val="7030A0"/>
                </a:solidFill>
              </a:rPr>
              <a:t> (</a:t>
            </a:r>
            <a:r>
              <a:rPr lang="en-US" u="sng" dirty="0" smtClean="0">
                <a:solidFill>
                  <a:srgbClr val="7030A0"/>
                </a:solidFill>
              </a:rPr>
              <a:t>SC.5.P.13.3</a:t>
            </a:r>
            <a:r>
              <a:rPr lang="en-US" dirty="0" smtClean="0">
                <a:solidFill>
                  <a:srgbClr val="7030A0"/>
                </a:solidFill>
              </a:rPr>
              <a:t>, </a:t>
            </a:r>
            <a:r>
              <a:rPr lang="en-US" u="sng" dirty="0" smtClean="0">
                <a:solidFill>
                  <a:srgbClr val="7030A0"/>
                </a:solidFill>
              </a:rPr>
              <a:t>SC.5.P.13.4</a:t>
            </a:r>
            <a:r>
              <a:rPr lang="en-US" dirty="0" smtClean="0">
                <a:solidFill>
                  <a:srgbClr val="7030A0"/>
                </a:solidFill>
              </a:rPr>
              <a:t>)</a:t>
            </a:r>
            <a:endParaRPr lang="en-US" u="sng" dirty="0" smtClean="0">
              <a:solidFill>
                <a:srgbClr val="7030A0"/>
              </a:solidFill>
            </a:endParaRP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1219200"/>
            <a:ext cx="7848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Motion: Position and Direction</a:t>
            </a:r>
            <a:endParaRPr lang="en-US" dirty="0"/>
          </a:p>
        </p:txBody>
      </p:sp>
      <p:pic>
        <p:nvPicPr>
          <p:cNvPr id="187394" name="Picture 2" descr="http://images.all-free-download.com/images/graphiclarge/stick_man_sad_walking_clip_art_22431.jpg"/>
          <p:cNvPicPr>
            <a:picLocks noChangeAspect="1" noChangeArrowheads="1"/>
          </p:cNvPicPr>
          <p:nvPr/>
        </p:nvPicPr>
        <p:blipFill>
          <a:blip r:embed="rId3" cstate="print"/>
          <a:srcRect/>
          <a:stretch>
            <a:fillRect/>
          </a:stretch>
        </p:blipFill>
        <p:spPr bwMode="auto">
          <a:xfrm>
            <a:off x="685800" y="1371601"/>
            <a:ext cx="1372676" cy="2514600"/>
          </a:xfrm>
          <a:prstGeom prst="rect">
            <a:avLst/>
          </a:prstGeom>
          <a:noFill/>
        </p:spPr>
      </p:pic>
      <p:pic>
        <p:nvPicPr>
          <p:cNvPr id="6" name="Picture 2" descr="http://images.all-free-download.com/images/graphiclarge/stick_man_sad_walking_clip_art_22431.jpg"/>
          <p:cNvPicPr>
            <a:picLocks noChangeAspect="1" noChangeArrowheads="1"/>
          </p:cNvPicPr>
          <p:nvPr/>
        </p:nvPicPr>
        <p:blipFill>
          <a:blip r:embed="rId3" cstate="print"/>
          <a:srcRect/>
          <a:stretch>
            <a:fillRect/>
          </a:stretch>
        </p:blipFill>
        <p:spPr bwMode="auto">
          <a:xfrm>
            <a:off x="3657600" y="1371600"/>
            <a:ext cx="1372676" cy="2514600"/>
          </a:xfrm>
          <a:prstGeom prst="rect">
            <a:avLst/>
          </a:prstGeom>
          <a:noFill/>
        </p:spPr>
      </p:pic>
      <p:pic>
        <p:nvPicPr>
          <p:cNvPr id="7" name="Picture 2" descr="http://images.all-free-download.com/images/graphiclarge/stick_man_sad_walking_clip_art_22431.jpg"/>
          <p:cNvPicPr>
            <a:picLocks noChangeAspect="1" noChangeArrowheads="1"/>
          </p:cNvPicPr>
          <p:nvPr/>
        </p:nvPicPr>
        <p:blipFill>
          <a:blip r:embed="rId3" cstate="print"/>
          <a:srcRect/>
          <a:stretch>
            <a:fillRect/>
          </a:stretch>
        </p:blipFill>
        <p:spPr bwMode="auto">
          <a:xfrm flipH="1">
            <a:off x="6629400" y="1447800"/>
            <a:ext cx="1331080" cy="2438400"/>
          </a:xfrm>
          <a:prstGeom prst="rect">
            <a:avLst/>
          </a:prstGeom>
          <a:noFill/>
        </p:spPr>
      </p:pic>
      <p:sp>
        <p:nvSpPr>
          <p:cNvPr id="8" name="Rectangle 7"/>
          <p:cNvSpPr/>
          <p:nvPr/>
        </p:nvSpPr>
        <p:spPr>
          <a:xfrm>
            <a:off x="609600" y="12192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3657600" y="1143000"/>
            <a:ext cx="5613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7467600" y="12192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228600" y="4876801"/>
            <a:ext cx="8763000" cy="1569660"/>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The image above shows a person walking along a street.  Compare the position and direction (same or different) of Person B and Person C to Person A.</a:t>
            </a:r>
          </a:p>
        </p:txBody>
      </p:sp>
      <p:sp>
        <p:nvSpPr>
          <p:cNvPr id="11" name="TextBox 10"/>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SC.4.P.12.1</a:t>
            </a:r>
          </a:p>
          <a:p>
            <a:endParaRPr lang="en-US" dirty="0"/>
          </a:p>
        </p:txBody>
      </p:sp>
      <p:sp>
        <p:nvSpPr>
          <p:cNvPr id="13" name="Rectangle 12"/>
          <p:cNvSpPr/>
          <p:nvPr/>
        </p:nvSpPr>
        <p:spPr>
          <a:xfrm>
            <a:off x="457200" y="3886200"/>
            <a:ext cx="7848600" cy="4572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a:t>
            </a:r>
            <a:endParaRPr lang="en-US" dirty="0"/>
          </a:p>
        </p:txBody>
      </p:sp>
      <p:pic>
        <p:nvPicPr>
          <p:cNvPr id="186372" name="Picture 4" descr="http://www.croydonmaths.org.uk/images/Walking%20Boy%2050.jpg"/>
          <p:cNvPicPr>
            <a:picLocks noChangeAspect="1" noChangeArrowheads="1"/>
          </p:cNvPicPr>
          <p:nvPr/>
        </p:nvPicPr>
        <p:blipFill>
          <a:blip r:embed="rId3" cstate="print"/>
          <a:srcRect/>
          <a:stretch>
            <a:fillRect/>
          </a:stretch>
        </p:blipFill>
        <p:spPr bwMode="auto">
          <a:xfrm>
            <a:off x="1219200" y="1447800"/>
            <a:ext cx="1649740" cy="2462390"/>
          </a:xfrm>
          <a:prstGeom prst="rect">
            <a:avLst/>
          </a:prstGeom>
          <a:noFill/>
        </p:spPr>
      </p:pic>
      <p:pic>
        <p:nvPicPr>
          <p:cNvPr id="186374" name="Picture 6" descr="http://halftraining.com/wp-content/uploads/2011/11/jogger-guy-running-with-sun.gif"/>
          <p:cNvPicPr>
            <a:picLocks noChangeAspect="1" noChangeArrowheads="1"/>
          </p:cNvPicPr>
          <p:nvPr/>
        </p:nvPicPr>
        <p:blipFill>
          <a:blip r:embed="rId4" cstate="print"/>
          <a:srcRect/>
          <a:stretch>
            <a:fillRect/>
          </a:stretch>
        </p:blipFill>
        <p:spPr bwMode="auto">
          <a:xfrm flipH="1">
            <a:off x="6019800" y="1447800"/>
            <a:ext cx="1814945" cy="2495550"/>
          </a:xfrm>
          <a:prstGeom prst="rect">
            <a:avLst/>
          </a:prstGeom>
          <a:noFill/>
        </p:spPr>
      </p:pic>
      <p:sp>
        <p:nvSpPr>
          <p:cNvPr id="7" name="TextBox 6"/>
          <p:cNvSpPr txBox="1"/>
          <p:nvPr/>
        </p:nvSpPr>
        <p:spPr>
          <a:xfrm>
            <a:off x="304800" y="4795897"/>
            <a:ext cx="8610600" cy="2062103"/>
          </a:xfrm>
          <a:prstGeom prst="rect">
            <a:avLst/>
          </a:prstGeom>
          <a:solidFill>
            <a:schemeClr val="tx1">
              <a:lumMod val="85000"/>
              <a:lumOff val="15000"/>
            </a:schemeClr>
          </a:solidFill>
        </p:spPr>
        <p:txBody>
          <a:bodyPr wrap="square" rtlCol="0">
            <a:spAutoFit/>
          </a:bodyPr>
          <a:lstStyle/>
          <a:p>
            <a:pPr algn="ctr"/>
            <a:r>
              <a:rPr lang="en-US" sz="3200" dirty="0" smtClean="0">
                <a:solidFill>
                  <a:srgbClr val="FFFF00"/>
                </a:solidFill>
              </a:rPr>
              <a:t>Sam and Oliver are heading to school.  They both have to travel 1 ½ miles.  What information would you need to know to figure out how fast they are going?</a:t>
            </a:r>
            <a:endParaRPr lang="en-US" sz="3200" dirty="0">
              <a:solidFill>
                <a:srgbClr val="FFFF00"/>
              </a:solidFill>
            </a:endParaRPr>
          </a:p>
        </p:txBody>
      </p:sp>
      <p:sp>
        <p:nvSpPr>
          <p:cNvPr id="8" name="Rectangle 7"/>
          <p:cNvSpPr/>
          <p:nvPr/>
        </p:nvSpPr>
        <p:spPr>
          <a:xfrm>
            <a:off x="1524000" y="4038600"/>
            <a:ext cx="100540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312437" y="4038600"/>
            <a:ext cx="133453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Oliver</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0" y="6400800"/>
            <a:ext cx="3581400" cy="646331"/>
          </a:xfrm>
          <a:prstGeom prst="rect">
            <a:avLst/>
          </a:prstGeom>
          <a:noFill/>
        </p:spPr>
        <p:txBody>
          <a:bodyPr wrap="square" rtlCol="0">
            <a:spAutoFit/>
          </a:bodyPr>
          <a:lstStyle/>
          <a:p>
            <a:pPr lvl="0"/>
            <a:r>
              <a:rPr lang="en-US" u="sng" dirty="0" smtClean="0">
                <a:solidFill>
                  <a:srgbClr val="7030A0"/>
                </a:solidFill>
              </a:rPr>
              <a:t>SC.4.P.12.2</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Life Science</a:t>
            </a:r>
            <a:endParaRPr lang="en-US" dirty="0"/>
          </a:p>
        </p:txBody>
      </p:sp>
      <p:sp>
        <p:nvSpPr>
          <p:cNvPr id="5" name="Subtitle 4"/>
          <p:cNvSpPr>
            <a:spLocks noGrp="1"/>
          </p:cNvSpPr>
          <p:nvPr>
            <p:ph type="subTitle" idx="1"/>
          </p:nvPr>
        </p:nvSpPr>
        <p:spPr/>
        <p:txBody>
          <a:bodyPr/>
          <a:lstStyle/>
          <a:p>
            <a:r>
              <a:rPr lang="en-US" dirty="0" smtClean="0">
                <a:solidFill>
                  <a:srgbClr val="FFFF00"/>
                </a:solidFill>
              </a:rPr>
              <a:t>Plants</a:t>
            </a:r>
            <a:endParaRPr lang="en-US" dirty="0">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19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2968</TotalTime>
  <Words>8684</Words>
  <Application>Microsoft Office PowerPoint</Application>
  <PresentationFormat>On-screen Show (4:3)</PresentationFormat>
  <Paragraphs>863</Paragraphs>
  <Slides>128</Slides>
  <Notes>72</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Office Theme</vt:lpstr>
      <vt:lpstr>5th Grade Science FCAT 2.0 Review</vt:lpstr>
      <vt:lpstr>For teachers:</vt:lpstr>
      <vt:lpstr>Powerpoint Index</vt:lpstr>
      <vt:lpstr>Nature of Science</vt:lpstr>
      <vt:lpstr>Benchmark Clarifications</vt:lpstr>
      <vt:lpstr>Is this an experiment? Why or why not?</vt:lpstr>
      <vt:lpstr>How would you collect data from this experiment?</vt:lpstr>
      <vt:lpstr>Which graph would be best to use? Why?</vt:lpstr>
      <vt:lpstr>Label each as a  prediction, observation, or inference</vt:lpstr>
      <vt:lpstr>Nature of Science</vt:lpstr>
      <vt:lpstr>Benchmark Clarifications</vt:lpstr>
      <vt:lpstr>Animal Behaviors</vt:lpstr>
      <vt:lpstr>Are these observations or inferences?</vt:lpstr>
      <vt:lpstr>Which of these are observations and which are opinions?</vt:lpstr>
      <vt:lpstr>Nature of Science</vt:lpstr>
      <vt:lpstr>Benchmark Clarifications</vt:lpstr>
      <vt:lpstr>Replication</vt:lpstr>
      <vt:lpstr>Repetition</vt:lpstr>
      <vt:lpstr>Earth Science</vt:lpstr>
      <vt:lpstr>Benchmark Clarifications</vt:lpstr>
      <vt:lpstr>Our Galaxy</vt:lpstr>
      <vt:lpstr>Appearance of Stars</vt:lpstr>
      <vt:lpstr>The Sun</vt:lpstr>
      <vt:lpstr>Earth Science</vt:lpstr>
      <vt:lpstr>Benchmark Clarifications</vt:lpstr>
      <vt:lpstr>Objects in the Solar System</vt:lpstr>
      <vt:lpstr>Inner vs. Outer Planets</vt:lpstr>
      <vt:lpstr>Earth Science</vt:lpstr>
      <vt:lpstr>Benchmark Clarifications</vt:lpstr>
      <vt:lpstr>Appearance of Stars</vt:lpstr>
      <vt:lpstr>Moon Phases</vt:lpstr>
      <vt:lpstr>Revolution and Rotation</vt:lpstr>
      <vt:lpstr>Earth Science</vt:lpstr>
      <vt:lpstr>Benchmark Clarifications</vt:lpstr>
      <vt:lpstr>Minerals</vt:lpstr>
      <vt:lpstr>Rocks</vt:lpstr>
      <vt:lpstr>Earth Science</vt:lpstr>
      <vt:lpstr>Benchmark Clarifications</vt:lpstr>
      <vt:lpstr>Renewable vs Nonrenewable</vt:lpstr>
      <vt:lpstr>Florida’s Resources</vt:lpstr>
      <vt:lpstr>Earth Science</vt:lpstr>
      <vt:lpstr>Benchmark Clarifications</vt:lpstr>
      <vt:lpstr>Weathering and Erosion</vt:lpstr>
      <vt:lpstr>Earth Science</vt:lpstr>
      <vt:lpstr>Benchmark Clarifications</vt:lpstr>
      <vt:lpstr>Water Cycle</vt:lpstr>
      <vt:lpstr>Ocean and the Water Cycle</vt:lpstr>
      <vt:lpstr>Earth Science</vt:lpstr>
      <vt:lpstr>Benchmark Clarifications</vt:lpstr>
      <vt:lpstr>Factors affecting Weather</vt:lpstr>
      <vt:lpstr>Forms of precipitation</vt:lpstr>
      <vt:lpstr>Environments</vt:lpstr>
      <vt:lpstr>Climates</vt:lpstr>
      <vt:lpstr>Physical Science</vt:lpstr>
      <vt:lpstr>Benchmark Clarifications</vt:lpstr>
      <vt:lpstr>Properties of Solids, Liquids, and Gases</vt:lpstr>
      <vt:lpstr>Categorizing Solids, Liquids, and Gases</vt:lpstr>
      <vt:lpstr>Physical Science</vt:lpstr>
      <vt:lpstr>Benchmark Clarifications</vt:lpstr>
      <vt:lpstr>Separating Mixtures of Solids</vt:lpstr>
      <vt:lpstr>Dissolving in Water</vt:lpstr>
      <vt:lpstr>Dissolving in Water</vt:lpstr>
      <vt:lpstr>Dissolving in Water</vt:lpstr>
      <vt:lpstr>Physical Science</vt:lpstr>
      <vt:lpstr>Benchmark Clarifications</vt:lpstr>
      <vt:lpstr>Changes affected by temperature</vt:lpstr>
      <vt:lpstr>Physical Changes of Water</vt:lpstr>
      <vt:lpstr>Chemical Changes</vt:lpstr>
      <vt:lpstr>Physical Science</vt:lpstr>
      <vt:lpstr>Benchmark Clarifications</vt:lpstr>
      <vt:lpstr>Forms of Energy</vt:lpstr>
      <vt:lpstr>Reflect, Refract (Bend), Absorb</vt:lpstr>
      <vt:lpstr>Friction</vt:lpstr>
      <vt:lpstr>Sound</vt:lpstr>
      <vt:lpstr>Physical Science</vt:lpstr>
      <vt:lpstr>Benchmark Clarifications</vt:lpstr>
      <vt:lpstr>Energy causing Motion</vt:lpstr>
      <vt:lpstr>Wind and Water</vt:lpstr>
      <vt:lpstr>Physical Science</vt:lpstr>
      <vt:lpstr>Benchmark Clarifications</vt:lpstr>
      <vt:lpstr>Transforming Electrical Energy</vt:lpstr>
      <vt:lpstr>Heat from the Sun</vt:lpstr>
      <vt:lpstr>Movement of Heat</vt:lpstr>
      <vt:lpstr>Conducting Heat</vt:lpstr>
      <vt:lpstr>Charged Objects</vt:lpstr>
      <vt:lpstr>Electric Circuits</vt:lpstr>
      <vt:lpstr>Electric Conductors</vt:lpstr>
      <vt:lpstr>Physical Science</vt:lpstr>
      <vt:lpstr>Benchmark Clarifications</vt:lpstr>
      <vt:lpstr>Push, Pull, and Friction</vt:lpstr>
      <vt:lpstr>Gravity</vt:lpstr>
      <vt:lpstr>Magnets</vt:lpstr>
      <vt:lpstr>Physical Science</vt:lpstr>
      <vt:lpstr>Benchmark Clarifications</vt:lpstr>
      <vt:lpstr>Mass, Force, and Motion</vt:lpstr>
      <vt:lpstr>Balanced/Unbalanced Forces</vt:lpstr>
      <vt:lpstr>Motion: Position and Direction</vt:lpstr>
      <vt:lpstr>Speed</vt:lpstr>
      <vt:lpstr>Life Science</vt:lpstr>
      <vt:lpstr>Benchmark Clarifications</vt:lpstr>
      <vt:lpstr>Plant Parts</vt:lpstr>
      <vt:lpstr>Responding to Simuli</vt:lpstr>
      <vt:lpstr>Plant Reproduction</vt:lpstr>
      <vt:lpstr>Life Science</vt:lpstr>
      <vt:lpstr>Benchmark Clarifications</vt:lpstr>
      <vt:lpstr>Human Body: Organs</vt:lpstr>
      <vt:lpstr>Life Science</vt:lpstr>
      <vt:lpstr>Benchmark Clarifications</vt:lpstr>
      <vt:lpstr>Animal classification</vt:lpstr>
      <vt:lpstr>Plant classification</vt:lpstr>
      <vt:lpstr>Plant and Animal Comparison</vt:lpstr>
      <vt:lpstr>Life Science</vt:lpstr>
      <vt:lpstr>Benchmark Clarifications</vt:lpstr>
      <vt:lpstr>Life Cycles</vt:lpstr>
      <vt:lpstr>Life Science</vt:lpstr>
      <vt:lpstr>Benchmark Clarifications</vt:lpstr>
      <vt:lpstr>Adaptations</vt:lpstr>
      <vt:lpstr>Seasonal Changes</vt:lpstr>
      <vt:lpstr>Inherited vs. Learned Characteristics</vt:lpstr>
      <vt:lpstr>Impact on Environment</vt:lpstr>
      <vt:lpstr>Life Science</vt:lpstr>
      <vt:lpstr>Benchmark Clarifications</vt:lpstr>
      <vt:lpstr>Energy transfer in a food chain</vt:lpstr>
      <vt:lpstr>How plants make food</vt:lpstr>
      <vt:lpstr>How animals get food</vt:lpstr>
      <vt:lpstr>Reminders</vt:lpstr>
      <vt:lpstr>Main Resources</vt:lpstr>
      <vt:lpstr>Questions/Concerns/Comments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Grade Science FCAT 2.0 Review</dc:title>
  <dc:creator>halletra</dc:creator>
  <cp:lastModifiedBy>halletra</cp:lastModifiedBy>
  <cp:revision>270</cp:revision>
  <dcterms:created xsi:type="dcterms:W3CDTF">2011-12-20T14:57:17Z</dcterms:created>
  <dcterms:modified xsi:type="dcterms:W3CDTF">2012-02-02T16:46:30Z</dcterms:modified>
</cp:coreProperties>
</file>